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80" r:id="rId3"/>
    <p:sldId id="257" r:id="rId4"/>
    <p:sldId id="259" r:id="rId5"/>
    <p:sldId id="278" r:id="rId6"/>
    <p:sldId id="260" r:id="rId7"/>
    <p:sldId id="261" r:id="rId8"/>
    <p:sldId id="262" r:id="rId9"/>
    <p:sldId id="272" r:id="rId10"/>
    <p:sldId id="274" r:id="rId11"/>
    <p:sldId id="275" r:id="rId12"/>
    <p:sldId id="295" r:id="rId13"/>
    <p:sldId id="294" r:id="rId14"/>
    <p:sldId id="282" r:id="rId15"/>
    <p:sldId id="290" r:id="rId16"/>
    <p:sldId id="286" r:id="rId17"/>
    <p:sldId id="264" r:id="rId18"/>
    <p:sldId id="307" r:id="rId19"/>
    <p:sldId id="308" r:id="rId20"/>
    <p:sldId id="291" r:id="rId21"/>
    <p:sldId id="263" r:id="rId22"/>
    <p:sldId id="309" r:id="rId23"/>
    <p:sldId id="310" r:id="rId24"/>
    <p:sldId id="306" r:id="rId25"/>
    <p:sldId id="298" r:id="rId26"/>
    <p:sldId id="299" r:id="rId27"/>
    <p:sldId id="276" r:id="rId28"/>
    <p:sldId id="26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64298" autoAdjust="0"/>
  </p:normalViewPr>
  <p:slideViewPr>
    <p:cSldViewPr>
      <p:cViewPr varScale="1">
        <p:scale>
          <a:sx n="46" d="100"/>
          <a:sy n="46" d="100"/>
        </p:scale>
        <p:origin x="-208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E5F37B-3758-4CD0-81E6-9AD2BC1BF027}" type="datetimeFigureOut">
              <a:rPr lang="en-GB" smtClean="0"/>
              <a:t>15/05/2018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E21246-642C-4D3F-ACAC-BC463A3B34C1}" type="slidenum">
              <a:rPr lang="en-GB" smtClean="0"/>
              <a:t>‹#›</a:t>
            </a:fld>
            <a:endParaRPr lang="en-GB"/>
          </a:p>
        </p:txBody>
      </p:sp>
    </p:spTree>
    <p:extLst>
      <p:ext uri="{BB962C8B-B14F-4D97-AF65-F5344CB8AC3E}">
        <p14:creationId xmlns:p14="http://schemas.microsoft.com/office/powerpoint/2010/main" val="1978604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F40796-6D4A-4363-A93A-ACCABB85D510}" type="datetimeFigureOut">
              <a:rPr lang="en-GB" smtClean="0"/>
              <a:t>15/05/2018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67BE76-A618-4513-9FB3-5236313FBE27}" type="slidenum">
              <a:rPr lang="en-GB" smtClean="0"/>
              <a:t>‹#›</a:t>
            </a:fld>
            <a:endParaRPr lang="en-GB"/>
          </a:p>
        </p:txBody>
      </p:sp>
    </p:spTree>
    <p:extLst>
      <p:ext uri="{BB962C8B-B14F-4D97-AF65-F5344CB8AC3E}">
        <p14:creationId xmlns:p14="http://schemas.microsoft.com/office/powerpoint/2010/main" val="2713189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7BE76-A618-4513-9FB3-5236313FBE27}" type="slidenum">
              <a:rPr lang="en-GB" smtClean="0"/>
              <a:t>1</a:t>
            </a:fld>
            <a:endParaRPr lang="en-GB"/>
          </a:p>
        </p:txBody>
      </p:sp>
    </p:spTree>
    <p:extLst>
      <p:ext uri="{BB962C8B-B14F-4D97-AF65-F5344CB8AC3E}">
        <p14:creationId xmlns:p14="http://schemas.microsoft.com/office/powerpoint/2010/main" val="2365667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7BE76-A618-4513-9FB3-5236313FBE27}" type="slidenum">
              <a:rPr lang="en-GB" smtClean="0"/>
              <a:t>10</a:t>
            </a:fld>
            <a:endParaRPr lang="en-GB"/>
          </a:p>
        </p:txBody>
      </p:sp>
    </p:spTree>
    <p:extLst>
      <p:ext uri="{BB962C8B-B14F-4D97-AF65-F5344CB8AC3E}">
        <p14:creationId xmlns:p14="http://schemas.microsoft.com/office/powerpoint/2010/main" val="4156659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7BE76-A618-4513-9FB3-5236313FBE27}" type="slidenum">
              <a:rPr lang="en-GB" smtClean="0"/>
              <a:t>11</a:t>
            </a:fld>
            <a:endParaRPr lang="en-GB"/>
          </a:p>
        </p:txBody>
      </p:sp>
    </p:spTree>
    <p:extLst>
      <p:ext uri="{BB962C8B-B14F-4D97-AF65-F5344CB8AC3E}">
        <p14:creationId xmlns:p14="http://schemas.microsoft.com/office/powerpoint/2010/main" val="3581524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7587DC-C9A2-417D-9D64-64D1AD63F66C}" type="slidenum">
              <a:rPr lang="en-GB" smtClean="0"/>
              <a:t>12</a:t>
            </a:fld>
            <a:endParaRPr lang="en-GB"/>
          </a:p>
        </p:txBody>
      </p:sp>
    </p:spTree>
    <p:extLst>
      <p:ext uri="{BB962C8B-B14F-4D97-AF65-F5344CB8AC3E}">
        <p14:creationId xmlns:p14="http://schemas.microsoft.com/office/powerpoint/2010/main" val="2756008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Anyone need a loo break or </a:t>
            </a:r>
            <a:r>
              <a:rPr lang="en-GB" dirty="0" err="1" smtClean="0"/>
              <a:t>refil</a:t>
            </a:r>
            <a:r>
              <a:rPr lang="en-GB" dirty="0" smtClean="0"/>
              <a:t>?</a:t>
            </a:r>
            <a:endParaRPr lang="en-GB" dirty="0"/>
          </a:p>
        </p:txBody>
      </p:sp>
      <p:sp>
        <p:nvSpPr>
          <p:cNvPr id="4" name="Slide Number Placeholder 3"/>
          <p:cNvSpPr>
            <a:spLocks noGrp="1"/>
          </p:cNvSpPr>
          <p:nvPr>
            <p:ph type="sldNum" sz="quarter" idx="10"/>
          </p:nvPr>
        </p:nvSpPr>
        <p:spPr/>
        <p:txBody>
          <a:bodyPr/>
          <a:lstStyle/>
          <a:p>
            <a:fld id="{FF67BE76-A618-4513-9FB3-5236313FBE27}" type="slidenum">
              <a:rPr lang="en-GB" smtClean="0"/>
              <a:t>13</a:t>
            </a:fld>
            <a:endParaRPr lang="en-GB"/>
          </a:p>
        </p:txBody>
      </p:sp>
    </p:spTree>
    <p:extLst>
      <p:ext uri="{BB962C8B-B14F-4D97-AF65-F5344CB8AC3E}">
        <p14:creationId xmlns:p14="http://schemas.microsoft.com/office/powerpoint/2010/main" val="1504148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GB" sz="1200" dirty="0" smtClean="0">
                <a:latin typeface="Gulim" panose="020B0600000101010101" pitchFamily="34" charset="-127"/>
                <a:ea typeface="Gulim" panose="020B0600000101010101" pitchFamily="34" charset="-127"/>
              </a:rPr>
              <a:t>For our pupils this could mean they have difficulties in 1 or more of the following;</a:t>
            </a:r>
          </a:p>
          <a:p>
            <a:pPr marL="0" indent="0" algn="l">
              <a:buNone/>
            </a:pPr>
            <a:endParaRPr lang="en-GB" sz="1200" dirty="0" smtClean="0">
              <a:latin typeface="Gulim" panose="020B0600000101010101" pitchFamily="34" charset="-127"/>
              <a:ea typeface="Gulim" panose="020B0600000101010101" pitchFamily="34" charset="-127"/>
            </a:endParaRPr>
          </a:p>
          <a:p>
            <a:pPr algn="l">
              <a:buFont typeface="Wingdings" panose="05000000000000000000" pitchFamily="2" charset="2"/>
              <a:buChar char="v"/>
            </a:pPr>
            <a:r>
              <a:rPr lang="en-GB" sz="1200" dirty="0" smtClean="0">
                <a:latin typeface="Gulim" panose="020B0600000101010101" pitchFamily="34" charset="-127"/>
                <a:ea typeface="Gulim" panose="020B0600000101010101" pitchFamily="34" charset="-127"/>
              </a:rPr>
              <a:t> Understanding spoken language</a:t>
            </a:r>
          </a:p>
          <a:p>
            <a:pPr algn="l">
              <a:buFont typeface="Wingdings" panose="05000000000000000000" pitchFamily="2" charset="2"/>
              <a:buChar char="v"/>
            </a:pPr>
            <a:endParaRPr lang="en-GB" sz="1200" dirty="0" smtClean="0">
              <a:latin typeface="Gulim" panose="020B0600000101010101" pitchFamily="34" charset="-127"/>
              <a:ea typeface="Gulim" panose="020B0600000101010101" pitchFamily="34" charset="-127"/>
            </a:endParaRPr>
          </a:p>
          <a:p>
            <a:pPr algn="l">
              <a:buFont typeface="Wingdings" panose="05000000000000000000" pitchFamily="2" charset="2"/>
              <a:buChar char="v"/>
            </a:pPr>
            <a:r>
              <a:rPr lang="en-GB" sz="1200" dirty="0" smtClean="0">
                <a:latin typeface="Gulim" panose="020B0600000101010101" pitchFamily="34" charset="-127"/>
                <a:ea typeface="Gulim" panose="020B0600000101010101" pitchFamily="34" charset="-127"/>
              </a:rPr>
              <a:t> Listening</a:t>
            </a:r>
          </a:p>
          <a:p>
            <a:pPr algn="l">
              <a:buFont typeface="Wingdings" panose="05000000000000000000" pitchFamily="2" charset="2"/>
              <a:buChar char="v"/>
            </a:pPr>
            <a:endParaRPr lang="en-GB" sz="1200" dirty="0" smtClean="0">
              <a:latin typeface="Gulim" panose="020B0600000101010101" pitchFamily="34" charset="-127"/>
              <a:ea typeface="Gulim" panose="020B0600000101010101" pitchFamily="34" charset="-127"/>
            </a:endParaRPr>
          </a:p>
          <a:p>
            <a:pPr algn="l">
              <a:buFont typeface="Wingdings" panose="05000000000000000000" pitchFamily="2" charset="2"/>
              <a:buChar char="v"/>
            </a:pPr>
            <a:r>
              <a:rPr lang="en-GB" sz="1200" dirty="0" smtClean="0">
                <a:latin typeface="Gulim" panose="020B0600000101010101" pitchFamily="34" charset="-127"/>
                <a:ea typeface="Gulim" panose="020B0600000101010101" pitchFamily="34" charset="-127"/>
              </a:rPr>
              <a:t>Processing &amp; retaining information</a:t>
            </a:r>
          </a:p>
          <a:p>
            <a:pPr algn="l">
              <a:buFont typeface="Wingdings" panose="05000000000000000000" pitchFamily="2" charset="2"/>
              <a:buChar char="v"/>
            </a:pPr>
            <a:endParaRPr lang="en-GB" sz="1200" dirty="0" smtClean="0">
              <a:latin typeface="Gulim" panose="020B0600000101010101" pitchFamily="34" charset="-127"/>
              <a:ea typeface="Gulim" panose="020B0600000101010101" pitchFamily="34" charset="-127"/>
            </a:endParaRPr>
          </a:p>
          <a:p>
            <a:pPr algn="l">
              <a:buFont typeface="Wingdings" panose="05000000000000000000" pitchFamily="2" charset="2"/>
              <a:buChar char="v"/>
            </a:pPr>
            <a:r>
              <a:rPr lang="en-GB" sz="1200" dirty="0" smtClean="0">
                <a:latin typeface="Gulim" panose="020B0600000101010101" pitchFamily="34" charset="-127"/>
                <a:ea typeface="Gulim" panose="020B0600000101010101" pitchFamily="34" charset="-127"/>
              </a:rPr>
              <a:t> Following instructions &amp; directions</a:t>
            </a:r>
          </a:p>
          <a:p>
            <a:endParaRPr lang="en-GB" dirty="0"/>
          </a:p>
        </p:txBody>
      </p:sp>
      <p:sp>
        <p:nvSpPr>
          <p:cNvPr id="4" name="Slide Number Placeholder 3"/>
          <p:cNvSpPr>
            <a:spLocks noGrp="1"/>
          </p:cNvSpPr>
          <p:nvPr>
            <p:ph type="sldNum" sz="quarter" idx="10"/>
          </p:nvPr>
        </p:nvSpPr>
        <p:spPr/>
        <p:txBody>
          <a:bodyPr/>
          <a:lstStyle/>
          <a:p>
            <a:fld id="{5C00509E-9985-4CCE-97D6-B358D6E6EE6B}" type="slidenum">
              <a:rPr lang="en-GB" smtClean="0"/>
              <a:t>14</a:t>
            </a:fld>
            <a:endParaRPr lang="en-GB"/>
          </a:p>
        </p:txBody>
      </p:sp>
    </p:spTree>
    <p:extLst>
      <p:ext uri="{BB962C8B-B14F-4D97-AF65-F5344CB8AC3E}">
        <p14:creationId xmlns:p14="http://schemas.microsoft.com/office/powerpoint/2010/main" val="600584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5C00509E-9985-4CCE-97D6-B358D6E6EE6B}" type="slidenum">
              <a:rPr lang="en-GB" smtClean="0"/>
              <a:t>15</a:t>
            </a:fld>
            <a:endParaRPr lang="en-GB"/>
          </a:p>
        </p:txBody>
      </p:sp>
    </p:spTree>
    <p:extLst>
      <p:ext uri="{BB962C8B-B14F-4D97-AF65-F5344CB8AC3E}">
        <p14:creationId xmlns:p14="http://schemas.microsoft.com/office/powerpoint/2010/main" val="1164861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KEY</a:t>
            </a:r>
            <a:r>
              <a:rPr lang="en-US" baseline="0" dirty="0" smtClean="0"/>
              <a:t> PART OF OUR TOTAL COMMUNICATION APPROACH</a:t>
            </a:r>
            <a:endParaRPr lang="en-US" dirty="0" smtClean="0"/>
          </a:p>
          <a:p>
            <a:pPr marL="228600" indent="-228600">
              <a:buAutoNum type="arabicParenR"/>
            </a:pPr>
            <a:endParaRPr lang="en-US" dirty="0" smtClean="0"/>
          </a:p>
          <a:p>
            <a:pPr marL="228600" indent="-228600">
              <a:buAutoNum type="arabicParenR"/>
            </a:pPr>
            <a:r>
              <a:rPr lang="en-US" dirty="0" smtClean="0"/>
              <a:t>– This</a:t>
            </a:r>
            <a:r>
              <a:rPr lang="en-US" baseline="0" dirty="0" smtClean="0"/>
              <a:t> Ladder demonstrates </a:t>
            </a:r>
            <a:r>
              <a:rPr lang="en-US" baseline="0" dirty="0" smtClean="0"/>
              <a:t>the </a:t>
            </a:r>
            <a:r>
              <a:rPr lang="en-US" baseline="0" dirty="0" smtClean="0"/>
              <a:t>range of information giving systems that are available to our pupils.</a:t>
            </a:r>
          </a:p>
          <a:p>
            <a:pPr marL="228600" indent="-228600">
              <a:buAutoNum type="arabicParenR"/>
            </a:pPr>
            <a:endParaRPr lang="en-US" baseline="0" dirty="0" smtClean="0"/>
          </a:p>
          <a:p>
            <a:pPr marL="228600" indent="-228600">
              <a:buAutoNum type="arabicParenR"/>
            </a:pPr>
            <a:r>
              <a:rPr lang="en-US" dirty="0" smtClean="0"/>
              <a:t>- We</a:t>
            </a:r>
            <a:r>
              <a:rPr lang="en-US" baseline="0" dirty="0" smtClean="0"/>
              <a:t> start at the bottom of the ladder with </a:t>
            </a:r>
            <a:r>
              <a:rPr lang="en-US" baseline="0" dirty="0" smtClean="0"/>
              <a:t>the simplest representation of a word up to text/speech</a:t>
            </a:r>
            <a:endParaRPr lang="en-US" baseline="0" dirty="0" smtClean="0"/>
          </a:p>
          <a:p>
            <a:pPr marL="0" indent="0">
              <a:buNone/>
            </a:pPr>
            <a:r>
              <a:rPr lang="en-US" baseline="0" dirty="0" smtClean="0"/>
              <a:t>    </a:t>
            </a:r>
          </a:p>
          <a:p>
            <a:pPr marL="0" indent="0">
              <a:buNone/>
            </a:pPr>
            <a:endParaRPr lang="en-US" baseline="0" dirty="0" smtClean="0"/>
          </a:p>
          <a:p>
            <a:pPr marL="0" indent="0">
              <a:buNone/>
            </a:pPr>
            <a:r>
              <a:rPr lang="en-US" baseline="0" dirty="0" smtClean="0"/>
              <a:t>Do all of you know where your child is on the ladder? </a:t>
            </a:r>
            <a:endParaRPr lang="en-US" dirty="0"/>
          </a:p>
        </p:txBody>
      </p:sp>
      <p:sp>
        <p:nvSpPr>
          <p:cNvPr id="4" name="Slide Number Placeholder 3"/>
          <p:cNvSpPr>
            <a:spLocks noGrp="1"/>
          </p:cNvSpPr>
          <p:nvPr>
            <p:ph type="sldNum" sz="quarter" idx="10"/>
          </p:nvPr>
        </p:nvSpPr>
        <p:spPr/>
        <p:txBody>
          <a:bodyPr/>
          <a:lstStyle/>
          <a:p>
            <a:fld id="{5C00509E-9985-4CCE-97D6-B358D6E6EE6B}" type="slidenum">
              <a:rPr lang="en-GB" smtClean="0"/>
              <a:t>16</a:t>
            </a:fld>
            <a:endParaRPr lang="en-GB"/>
          </a:p>
        </p:txBody>
      </p:sp>
    </p:spTree>
    <p:extLst>
      <p:ext uri="{BB962C8B-B14F-4D97-AF65-F5344CB8AC3E}">
        <p14:creationId xmlns:p14="http://schemas.microsoft.com/office/powerpoint/2010/main" val="3768042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7BE76-A618-4513-9FB3-5236313FBE27}" type="slidenum">
              <a:rPr lang="en-GB" smtClean="0"/>
              <a:t>17</a:t>
            </a:fld>
            <a:endParaRPr lang="en-GB"/>
          </a:p>
        </p:txBody>
      </p:sp>
    </p:spTree>
    <p:extLst>
      <p:ext uri="{BB962C8B-B14F-4D97-AF65-F5344CB8AC3E}">
        <p14:creationId xmlns:p14="http://schemas.microsoft.com/office/powerpoint/2010/main" val="4034676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Being at school is very different to being at home – we can have </a:t>
            </a:r>
            <a:r>
              <a:rPr lang="en-GB" dirty="0" smtClean="0"/>
              <a:t>everything </a:t>
            </a:r>
            <a:r>
              <a:rPr lang="en-GB" dirty="0" smtClean="0"/>
              <a:t>set up </a:t>
            </a:r>
            <a:r>
              <a:rPr lang="en-GB" dirty="0" smtClean="0"/>
              <a:t>in</a:t>
            </a:r>
            <a:r>
              <a:rPr lang="en-GB" baseline="0" dirty="0" smtClean="0"/>
              <a:t> a very structured way</a:t>
            </a:r>
            <a:r>
              <a:rPr lang="en-GB" dirty="0" smtClean="0"/>
              <a:t>– </a:t>
            </a:r>
            <a:r>
              <a:rPr lang="en-GB" dirty="0" smtClean="0"/>
              <a:t>home life is much more fluid</a:t>
            </a:r>
            <a:r>
              <a:rPr lang="en-GB" dirty="0" smtClean="0"/>
              <a:t>!</a:t>
            </a:r>
          </a:p>
          <a:p>
            <a:endParaRPr lang="en-GB" dirty="0" smtClean="0"/>
          </a:p>
          <a:p>
            <a:r>
              <a:rPr lang="en-GB" dirty="0" smtClean="0"/>
              <a:t>Don’t feel under pressure to do everything at once. Start slow</a:t>
            </a:r>
            <a:endParaRPr lang="en-GB" dirty="0"/>
          </a:p>
        </p:txBody>
      </p:sp>
      <p:sp>
        <p:nvSpPr>
          <p:cNvPr id="4" name="Slide Number Placeholder 3"/>
          <p:cNvSpPr>
            <a:spLocks noGrp="1"/>
          </p:cNvSpPr>
          <p:nvPr>
            <p:ph type="sldNum" sz="quarter" idx="10"/>
          </p:nvPr>
        </p:nvSpPr>
        <p:spPr/>
        <p:txBody>
          <a:bodyPr/>
          <a:lstStyle/>
          <a:p>
            <a:fld id="{FF67BE76-A618-4513-9FB3-5236313FBE27}" type="slidenum">
              <a:rPr lang="en-GB" smtClean="0"/>
              <a:t>18</a:t>
            </a:fld>
            <a:endParaRPr lang="en-GB"/>
          </a:p>
        </p:txBody>
      </p:sp>
    </p:spTree>
    <p:extLst>
      <p:ext uri="{BB962C8B-B14F-4D97-AF65-F5344CB8AC3E}">
        <p14:creationId xmlns:p14="http://schemas.microsoft.com/office/powerpoint/2010/main" val="2291686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Photos of people, houses, places (google images) make it really easy and simple for </a:t>
            </a:r>
            <a:r>
              <a:rPr lang="en-GB" dirty="0" smtClean="0"/>
              <a:t>yourself. Chat to your </a:t>
            </a:r>
            <a:r>
              <a:rPr lang="en-GB" dirty="0" err="1" smtClean="0"/>
              <a:t>childs</a:t>
            </a:r>
            <a:r>
              <a:rPr lang="en-GB" dirty="0" smtClean="0"/>
              <a:t> class team.</a:t>
            </a:r>
          </a:p>
          <a:p>
            <a:endParaRPr lang="en-GB" dirty="0" smtClean="0"/>
          </a:p>
          <a:p>
            <a:r>
              <a:rPr lang="en-GB" dirty="0" smtClean="0"/>
              <a:t>What ever you use try to be as consistent as you can.</a:t>
            </a:r>
          </a:p>
          <a:p>
            <a:endParaRPr lang="en-GB" dirty="0" smtClean="0"/>
          </a:p>
          <a:p>
            <a:r>
              <a:rPr lang="en-GB" dirty="0" smtClean="0"/>
              <a:t>Few minutes to look at the display</a:t>
            </a:r>
            <a:endParaRPr lang="en-GB" dirty="0"/>
          </a:p>
        </p:txBody>
      </p:sp>
      <p:sp>
        <p:nvSpPr>
          <p:cNvPr id="4" name="Slide Number Placeholder 3"/>
          <p:cNvSpPr>
            <a:spLocks noGrp="1"/>
          </p:cNvSpPr>
          <p:nvPr>
            <p:ph type="sldNum" sz="quarter" idx="10"/>
          </p:nvPr>
        </p:nvSpPr>
        <p:spPr/>
        <p:txBody>
          <a:bodyPr/>
          <a:lstStyle/>
          <a:p>
            <a:fld id="{FF67BE76-A618-4513-9FB3-5236313FBE27}" type="slidenum">
              <a:rPr lang="en-GB" smtClean="0"/>
              <a:t>19</a:t>
            </a:fld>
            <a:endParaRPr lang="en-GB"/>
          </a:p>
        </p:txBody>
      </p:sp>
    </p:spTree>
    <p:extLst>
      <p:ext uri="{BB962C8B-B14F-4D97-AF65-F5344CB8AC3E}">
        <p14:creationId xmlns:p14="http://schemas.microsoft.com/office/powerpoint/2010/main" val="1702901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7BE76-A618-4513-9FB3-5236313FBE27}" type="slidenum">
              <a:rPr lang="en-GB" smtClean="0"/>
              <a:t>2</a:t>
            </a:fld>
            <a:endParaRPr lang="en-GB"/>
          </a:p>
        </p:txBody>
      </p:sp>
    </p:spTree>
    <p:extLst>
      <p:ext uri="{BB962C8B-B14F-4D97-AF65-F5344CB8AC3E}">
        <p14:creationId xmlns:p14="http://schemas.microsoft.com/office/powerpoint/2010/main" val="12899517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methods </a:t>
            </a:r>
            <a:r>
              <a:rPr lang="en-GB" dirty="0" smtClean="0"/>
              <a:t>of communication- verbal and AAC, non </a:t>
            </a:r>
            <a:r>
              <a:rPr lang="en-GB" dirty="0" smtClean="0"/>
              <a:t>verbal</a:t>
            </a:r>
          </a:p>
          <a:p>
            <a:endParaRPr lang="en-GB" baseline="0" dirty="0" smtClean="0"/>
          </a:p>
          <a:p>
            <a:r>
              <a:rPr lang="en-GB" baseline="0" dirty="0" smtClean="0"/>
              <a:t>reasons </a:t>
            </a:r>
            <a:r>
              <a:rPr lang="en-GB" baseline="0" dirty="0" smtClean="0"/>
              <a:t>for </a:t>
            </a:r>
            <a:r>
              <a:rPr lang="en-GB" baseline="0" dirty="0" smtClean="0"/>
              <a:t>communicating</a:t>
            </a:r>
          </a:p>
          <a:p>
            <a:endParaRPr lang="en-GB" baseline="0" dirty="0" smtClean="0"/>
          </a:p>
          <a:p>
            <a:r>
              <a:rPr lang="en-GB" baseline="0" dirty="0" smtClean="0"/>
              <a:t>Using their skills all the time with familiar/unfamiliar people in different places</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B57587DC-C9A2-417D-9D64-64D1AD63F66C}" type="slidenum">
              <a:rPr lang="en-GB" smtClean="0"/>
              <a:t>20</a:t>
            </a:fld>
            <a:endParaRPr lang="en-GB"/>
          </a:p>
        </p:txBody>
      </p:sp>
    </p:spTree>
    <p:extLst>
      <p:ext uri="{BB962C8B-B14F-4D97-AF65-F5344CB8AC3E}">
        <p14:creationId xmlns:p14="http://schemas.microsoft.com/office/powerpoint/2010/main" val="724591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slight aside….</a:t>
            </a:r>
            <a:endParaRPr lang="en-GB" dirty="0"/>
          </a:p>
        </p:txBody>
      </p:sp>
      <p:sp>
        <p:nvSpPr>
          <p:cNvPr id="4" name="Slide Number Placeholder 3"/>
          <p:cNvSpPr>
            <a:spLocks noGrp="1"/>
          </p:cNvSpPr>
          <p:nvPr>
            <p:ph type="sldNum" sz="quarter" idx="10"/>
          </p:nvPr>
        </p:nvSpPr>
        <p:spPr/>
        <p:txBody>
          <a:bodyPr/>
          <a:lstStyle/>
          <a:p>
            <a:fld id="{FF67BE76-A618-4513-9FB3-5236313FBE27}" type="slidenum">
              <a:rPr lang="en-GB" smtClean="0"/>
              <a:t>21</a:t>
            </a:fld>
            <a:endParaRPr lang="en-GB"/>
          </a:p>
        </p:txBody>
      </p:sp>
    </p:spTree>
    <p:extLst>
      <p:ext uri="{BB962C8B-B14F-4D97-AF65-F5344CB8AC3E}">
        <p14:creationId xmlns:p14="http://schemas.microsoft.com/office/powerpoint/2010/main" val="28285448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7BE76-A618-4513-9FB3-5236313FBE27}" type="slidenum">
              <a:rPr lang="en-GB" smtClean="0"/>
              <a:t>22</a:t>
            </a:fld>
            <a:endParaRPr lang="en-GB"/>
          </a:p>
        </p:txBody>
      </p:sp>
    </p:spTree>
    <p:extLst>
      <p:ext uri="{BB962C8B-B14F-4D97-AF65-F5344CB8AC3E}">
        <p14:creationId xmlns:p14="http://schemas.microsoft.com/office/powerpoint/2010/main" val="2687510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We all use a mixture of these plus our non verbal cues</a:t>
            </a:r>
          </a:p>
          <a:p>
            <a:pPr marL="0" indent="0">
              <a:buNone/>
            </a:pPr>
            <a:endParaRPr lang="en-US" baseline="0" dirty="0" smtClean="0"/>
          </a:p>
          <a:p>
            <a:pPr marL="0" indent="0">
              <a:buNone/>
            </a:pPr>
            <a:r>
              <a:rPr lang="en-US" baseline="0" dirty="0" smtClean="0"/>
              <a:t>Do all of you know where your child is on the ladder? </a:t>
            </a:r>
            <a:endParaRPr lang="en-US" dirty="0"/>
          </a:p>
        </p:txBody>
      </p:sp>
      <p:sp>
        <p:nvSpPr>
          <p:cNvPr id="4" name="Slide Number Placeholder 3"/>
          <p:cNvSpPr>
            <a:spLocks noGrp="1"/>
          </p:cNvSpPr>
          <p:nvPr>
            <p:ph type="sldNum" sz="quarter" idx="10"/>
          </p:nvPr>
        </p:nvSpPr>
        <p:spPr/>
        <p:txBody>
          <a:bodyPr/>
          <a:lstStyle/>
          <a:p>
            <a:fld id="{5C00509E-9985-4CCE-97D6-B358D6E6EE6B}" type="slidenum">
              <a:rPr lang="en-GB" smtClean="0"/>
              <a:t>23</a:t>
            </a:fld>
            <a:endParaRPr lang="en-GB"/>
          </a:p>
        </p:txBody>
      </p:sp>
    </p:spTree>
    <p:extLst>
      <p:ext uri="{BB962C8B-B14F-4D97-AF65-F5344CB8AC3E}">
        <p14:creationId xmlns:p14="http://schemas.microsoft.com/office/powerpoint/2010/main" val="37680422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a:t>
            </a:r>
            <a:r>
              <a:rPr lang="en-GB" baseline="0" dirty="0" smtClean="0"/>
              <a:t> child’s system will depend on a child’s skills, abilities and preferences </a:t>
            </a:r>
          </a:p>
          <a:p>
            <a:endParaRPr lang="en-GB" baseline="0" dirty="0" smtClean="0"/>
          </a:p>
          <a:p>
            <a:r>
              <a:rPr lang="en-GB" baseline="0" dirty="0" smtClean="0"/>
              <a:t>Every </a:t>
            </a:r>
            <a:r>
              <a:rPr lang="en-GB" baseline="0" dirty="0" err="1" smtClean="0"/>
              <a:t>childs</a:t>
            </a:r>
            <a:r>
              <a:rPr lang="en-GB" baseline="0" dirty="0" smtClean="0"/>
              <a:t> communication system is individualised</a:t>
            </a:r>
          </a:p>
          <a:p>
            <a:endParaRPr lang="en-GB" baseline="0" dirty="0" smtClean="0"/>
          </a:p>
          <a:p>
            <a:r>
              <a:rPr lang="en-GB" baseline="0" dirty="0" smtClean="0"/>
              <a:t>Refer to the display few minutes to look</a:t>
            </a:r>
            <a:endParaRPr lang="en-GB" dirty="0"/>
          </a:p>
        </p:txBody>
      </p:sp>
      <p:sp>
        <p:nvSpPr>
          <p:cNvPr id="4" name="Slide Number Placeholder 3"/>
          <p:cNvSpPr>
            <a:spLocks noGrp="1"/>
          </p:cNvSpPr>
          <p:nvPr>
            <p:ph type="sldNum" sz="quarter" idx="10"/>
          </p:nvPr>
        </p:nvSpPr>
        <p:spPr/>
        <p:txBody>
          <a:bodyPr/>
          <a:lstStyle/>
          <a:p>
            <a:fld id="{FF67BE76-A618-4513-9FB3-5236313FBE27}" type="slidenum">
              <a:rPr lang="en-GB" smtClean="0"/>
              <a:t>24</a:t>
            </a:fld>
            <a:endParaRPr lang="en-GB"/>
          </a:p>
        </p:txBody>
      </p:sp>
    </p:spTree>
    <p:extLst>
      <p:ext uri="{BB962C8B-B14F-4D97-AF65-F5344CB8AC3E}">
        <p14:creationId xmlns:p14="http://schemas.microsoft.com/office/powerpoint/2010/main" val="5172284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sabotage </a:t>
            </a:r>
            <a:r>
              <a:rPr lang="en-GB" dirty="0" smtClean="0"/>
              <a:t>is a great tool as is sitting on your hands</a:t>
            </a:r>
            <a:r>
              <a:rPr lang="en-GB" dirty="0" smtClean="0"/>
              <a:t>! Give your child as</a:t>
            </a:r>
            <a:r>
              <a:rPr lang="en-GB" baseline="0" dirty="0" smtClean="0"/>
              <a:t> many opportunities as you can</a:t>
            </a:r>
          </a:p>
          <a:p>
            <a:endParaRPr lang="en-GB" dirty="0" smtClean="0"/>
          </a:p>
          <a:p>
            <a:endParaRPr lang="en-GB" dirty="0" smtClean="0"/>
          </a:p>
          <a:p>
            <a:r>
              <a:rPr lang="en-GB" dirty="0" smtClean="0"/>
              <a:t>Don’t guess what a pupil is trying to express before they finish! </a:t>
            </a:r>
            <a:endParaRPr lang="en-GB" dirty="0" smtClean="0"/>
          </a:p>
          <a:p>
            <a:r>
              <a:rPr lang="en-GB" baseline="0" dirty="0" smtClean="0"/>
              <a:t>let </a:t>
            </a:r>
            <a:r>
              <a:rPr lang="en-GB" baseline="0" dirty="0" smtClean="0"/>
              <a:t>pupils think about how they can get their message </a:t>
            </a:r>
            <a:r>
              <a:rPr lang="en-GB" baseline="0" dirty="0" smtClean="0"/>
              <a:t>across, we need to encourage them to make their communication as clear as possible</a:t>
            </a:r>
            <a:endParaRPr lang="en-GB" dirty="0" smtClean="0"/>
          </a:p>
          <a:p>
            <a:endParaRPr lang="en-GB" dirty="0"/>
          </a:p>
        </p:txBody>
      </p:sp>
      <p:sp>
        <p:nvSpPr>
          <p:cNvPr id="4" name="Slide Number Placeholder 3"/>
          <p:cNvSpPr>
            <a:spLocks noGrp="1"/>
          </p:cNvSpPr>
          <p:nvPr>
            <p:ph type="sldNum" sz="quarter" idx="10"/>
          </p:nvPr>
        </p:nvSpPr>
        <p:spPr/>
        <p:txBody>
          <a:bodyPr/>
          <a:lstStyle/>
          <a:p>
            <a:fld id="{B57587DC-C9A2-417D-9D64-64D1AD63F66C}" type="slidenum">
              <a:rPr lang="en-GB" smtClean="0"/>
              <a:t>25</a:t>
            </a:fld>
            <a:endParaRPr lang="en-GB"/>
          </a:p>
        </p:txBody>
      </p:sp>
    </p:spTree>
    <p:extLst>
      <p:ext uri="{BB962C8B-B14F-4D97-AF65-F5344CB8AC3E}">
        <p14:creationId xmlns:p14="http://schemas.microsoft.com/office/powerpoint/2010/main" val="31244913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just a few….</a:t>
            </a:r>
          </a:p>
          <a:p>
            <a:endParaRPr lang="en-GB" dirty="0"/>
          </a:p>
        </p:txBody>
      </p:sp>
      <p:sp>
        <p:nvSpPr>
          <p:cNvPr id="4" name="Slide Number Placeholder 3"/>
          <p:cNvSpPr>
            <a:spLocks noGrp="1"/>
          </p:cNvSpPr>
          <p:nvPr>
            <p:ph type="sldNum" sz="quarter" idx="10"/>
          </p:nvPr>
        </p:nvSpPr>
        <p:spPr/>
        <p:txBody>
          <a:bodyPr/>
          <a:lstStyle/>
          <a:p>
            <a:fld id="{B57587DC-C9A2-417D-9D64-64D1AD63F66C}" type="slidenum">
              <a:rPr lang="en-GB" smtClean="0"/>
              <a:t>26</a:t>
            </a:fld>
            <a:endParaRPr lang="en-GB"/>
          </a:p>
        </p:txBody>
      </p:sp>
    </p:spTree>
    <p:extLst>
      <p:ext uri="{BB962C8B-B14F-4D97-AF65-F5344CB8AC3E}">
        <p14:creationId xmlns:p14="http://schemas.microsoft.com/office/powerpoint/2010/main" val="21304118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7BE76-A618-4513-9FB3-5236313FBE27}" type="slidenum">
              <a:rPr lang="en-GB" smtClean="0"/>
              <a:t>27</a:t>
            </a:fld>
            <a:endParaRPr lang="en-GB"/>
          </a:p>
        </p:txBody>
      </p:sp>
    </p:spTree>
    <p:extLst>
      <p:ext uri="{BB962C8B-B14F-4D97-AF65-F5344CB8AC3E}">
        <p14:creationId xmlns:p14="http://schemas.microsoft.com/office/powerpoint/2010/main" val="16756924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7BE76-A618-4513-9FB3-5236313FBE27}" type="slidenum">
              <a:rPr lang="en-GB" smtClean="0"/>
              <a:t>28</a:t>
            </a:fld>
            <a:endParaRPr lang="en-GB"/>
          </a:p>
        </p:txBody>
      </p:sp>
    </p:spTree>
    <p:extLst>
      <p:ext uri="{BB962C8B-B14F-4D97-AF65-F5344CB8AC3E}">
        <p14:creationId xmlns:p14="http://schemas.microsoft.com/office/powerpoint/2010/main" val="475511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will</a:t>
            </a:r>
            <a:r>
              <a:rPr lang="en-GB" baseline="0" dirty="0" smtClean="0"/>
              <a:t> be very informal </a:t>
            </a:r>
          </a:p>
          <a:p>
            <a:endParaRPr lang="en-GB" baseline="0" dirty="0" smtClean="0"/>
          </a:p>
          <a:p>
            <a:r>
              <a:rPr lang="en-GB" baseline="0" dirty="0" smtClean="0"/>
              <a:t>Feel free to ask questions</a:t>
            </a:r>
            <a:endParaRPr lang="en-GB" dirty="0"/>
          </a:p>
        </p:txBody>
      </p:sp>
      <p:sp>
        <p:nvSpPr>
          <p:cNvPr id="4" name="Slide Number Placeholder 3"/>
          <p:cNvSpPr>
            <a:spLocks noGrp="1"/>
          </p:cNvSpPr>
          <p:nvPr>
            <p:ph type="sldNum" sz="quarter" idx="10"/>
          </p:nvPr>
        </p:nvSpPr>
        <p:spPr/>
        <p:txBody>
          <a:bodyPr/>
          <a:lstStyle/>
          <a:p>
            <a:fld id="{FF67BE76-A618-4513-9FB3-5236313FBE27}" type="slidenum">
              <a:rPr lang="en-GB" smtClean="0"/>
              <a:t>3</a:t>
            </a:fld>
            <a:endParaRPr lang="en-GB"/>
          </a:p>
        </p:txBody>
      </p:sp>
    </p:spTree>
    <p:extLst>
      <p:ext uri="{BB962C8B-B14F-4D97-AF65-F5344CB8AC3E}">
        <p14:creationId xmlns:p14="http://schemas.microsoft.com/office/powerpoint/2010/main" val="107621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7BE76-A618-4513-9FB3-5236313FBE27}" type="slidenum">
              <a:rPr lang="en-GB" smtClean="0"/>
              <a:t>4</a:t>
            </a:fld>
            <a:endParaRPr lang="en-GB"/>
          </a:p>
        </p:txBody>
      </p:sp>
    </p:spTree>
    <p:extLst>
      <p:ext uri="{BB962C8B-B14F-4D97-AF65-F5344CB8AC3E}">
        <p14:creationId xmlns:p14="http://schemas.microsoft.com/office/powerpoint/2010/main" val="3494255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7BE76-A618-4513-9FB3-5236313FBE27}" type="slidenum">
              <a:rPr lang="en-GB" smtClean="0"/>
              <a:t>5</a:t>
            </a:fld>
            <a:endParaRPr lang="en-GB"/>
          </a:p>
        </p:txBody>
      </p:sp>
    </p:spTree>
    <p:extLst>
      <p:ext uri="{BB962C8B-B14F-4D97-AF65-F5344CB8AC3E}">
        <p14:creationId xmlns:p14="http://schemas.microsoft.com/office/powerpoint/2010/main" val="963894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is what pupils experience on a daily basis</a:t>
            </a:r>
            <a:endParaRPr lang="en-GB" dirty="0" smtClean="0"/>
          </a:p>
        </p:txBody>
      </p:sp>
      <p:sp>
        <p:nvSpPr>
          <p:cNvPr id="4" name="Slide Number Placeholder 3"/>
          <p:cNvSpPr>
            <a:spLocks noGrp="1"/>
          </p:cNvSpPr>
          <p:nvPr>
            <p:ph type="sldNum" sz="quarter" idx="10"/>
          </p:nvPr>
        </p:nvSpPr>
        <p:spPr/>
        <p:txBody>
          <a:bodyPr/>
          <a:lstStyle/>
          <a:p>
            <a:fld id="{FF67BE76-A618-4513-9FB3-5236313FBE27}" type="slidenum">
              <a:rPr lang="en-GB" smtClean="0"/>
              <a:t>6</a:t>
            </a:fld>
            <a:endParaRPr lang="en-GB"/>
          </a:p>
        </p:txBody>
      </p:sp>
    </p:spTree>
    <p:extLst>
      <p:ext uri="{BB962C8B-B14F-4D97-AF65-F5344CB8AC3E}">
        <p14:creationId xmlns:p14="http://schemas.microsoft.com/office/powerpoint/2010/main" val="3638387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7BE76-A618-4513-9FB3-5236313FBE27}" type="slidenum">
              <a:rPr lang="en-GB" smtClean="0"/>
              <a:t>7</a:t>
            </a:fld>
            <a:endParaRPr lang="en-GB"/>
          </a:p>
        </p:txBody>
      </p:sp>
    </p:spTree>
    <p:extLst>
      <p:ext uri="{BB962C8B-B14F-4D97-AF65-F5344CB8AC3E}">
        <p14:creationId xmlns:p14="http://schemas.microsoft.com/office/powerpoint/2010/main" val="3726031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7BE76-A618-4513-9FB3-5236313FBE27}" type="slidenum">
              <a:rPr lang="en-GB" smtClean="0"/>
              <a:t>8</a:t>
            </a:fld>
            <a:endParaRPr lang="en-GB"/>
          </a:p>
        </p:txBody>
      </p:sp>
    </p:spTree>
    <p:extLst>
      <p:ext uri="{BB962C8B-B14F-4D97-AF65-F5344CB8AC3E}">
        <p14:creationId xmlns:p14="http://schemas.microsoft.com/office/powerpoint/2010/main" val="2502093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0D11A4-745B-4361-A1BF-2F291C1524A2}" type="slidenum">
              <a:rPr lang="en-GB" smtClean="0"/>
              <a:t>9</a:t>
            </a:fld>
            <a:endParaRPr lang="en-GB"/>
          </a:p>
        </p:txBody>
      </p:sp>
    </p:spTree>
    <p:extLst>
      <p:ext uri="{BB962C8B-B14F-4D97-AF65-F5344CB8AC3E}">
        <p14:creationId xmlns:p14="http://schemas.microsoft.com/office/powerpoint/2010/main" val="3347428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E3C65AE-9BA7-4540-9DE1-67371197ED37}" type="datetimeFigureOut">
              <a:rPr lang="en-GB" smtClean="0"/>
              <a:t>15/05/2018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D7A067-70CD-4342-914B-97537FEB0BF1}" type="slidenum">
              <a:rPr lang="en-GB" smtClean="0"/>
              <a:t>‹#›</a:t>
            </a:fld>
            <a:endParaRPr lang="en-GB"/>
          </a:p>
        </p:txBody>
      </p:sp>
    </p:spTree>
    <p:extLst>
      <p:ext uri="{BB962C8B-B14F-4D97-AF65-F5344CB8AC3E}">
        <p14:creationId xmlns:p14="http://schemas.microsoft.com/office/powerpoint/2010/main" val="1286083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3C65AE-9BA7-4540-9DE1-67371197ED37}" type="datetimeFigureOut">
              <a:rPr lang="en-GB" smtClean="0"/>
              <a:t>15/05/2018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D7A067-70CD-4342-914B-97537FEB0BF1}" type="slidenum">
              <a:rPr lang="en-GB" smtClean="0"/>
              <a:t>‹#›</a:t>
            </a:fld>
            <a:endParaRPr lang="en-GB"/>
          </a:p>
        </p:txBody>
      </p:sp>
    </p:spTree>
    <p:extLst>
      <p:ext uri="{BB962C8B-B14F-4D97-AF65-F5344CB8AC3E}">
        <p14:creationId xmlns:p14="http://schemas.microsoft.com/office/powerpoint/2010/main" val="1917813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3C65AE-9BA7-4540-9DE1-67371197ED37}" type="datetimeFigureOut">
              <a:rPr lang="en-GB" smtClean="0"/>
              <a:t>15/05/2018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D7A067-70CD-4342-914B-97537FEB0BF1}" type="slidenum">
              <a:rPr lang="en-GB" smtClean="0"/>
              <a:t>‹#›</a:t>
            </a:fld>
            <a:endParaRPr lang="en-GB"/>
          </a:p>
        </p:txBody>
      </p:sp>
    </p:spTree>
    <p:extLst>
      <p:ext uri="{BB962C8B-B14F-4D97-AF65-F5344CB8AC3E}">
        <p14:creationId xmlns:p14="http://schemas.microsoft.com/office/powerpoint/2010/main" val="181517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3C65AE-9BA7-4540-9DE1-67371197ED37}" type="datetimeFigureOut">
              <a:rPr lang="en-GB" smtClean="0"/>
              <a:t>15/05/2018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D7A067-70CD-4342-914B-97537FEB0BF1}" type="slidenum">
              <a:rPr lang="en-GB" smtClean="0"/>
              <a:t>‹#›</a:t>
            </a:fld>
            <a:endParaRPr lang="en-GB"/>
          </a:p>
        </p:txBody>
      </p:sp>
    </p:spTree>
    <p:extLst>
      <p:ext uri="{BB962C8B-B14F-4D97-AF65-F5344CB8AC3E}">
        <p14:creationId xmlns:p14="http://schemas.microsoft.com/office/powerpoint/2010/main" val="3270322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3C65AE-9BA7-4540-9DE1-67371197ED37}" type="datetimeFigureOut">
              <a:rPr lang="en-GB" smtClean="0"/>
              <a:t>15/05/2018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D7A067-70CD-4342-914B-97537FEB0BF1}" type="slidenum">
              <a:rPr lang="en-GB" smtClean="0"/>
              <a:t>‹#›</a:t>
            </a:fld>
            <a:endParaRPr lang="en-GB"/>
          </a:p>
        </p:txBody>
      </p:sp>
    </p:spTree>
    <p:extLst>
      <p:ext uri="{BB962C8B-B14F-4D97-AF65-F5344CB8AC3E}">
        <p14:creationId xmlns:p14="http://schemas.microsoft.com/office/powerpoint/2010/main" val="1887519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E3C65AE-9BA7-4540-9DE1-67371197ED37}" type="datetimeFigureOut">
              <a:rPr lang="en-GB" smtClean="0"/>
              <a:t>15/05/2018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D7A067-70CD-4342-914B-97537FEB0BF1}" type="slidenum">
              <a:rPr lang="en-GB" smtClean="0"/>
              <a:t>‹#›</a:t>
            </a:fld>
            <a:endParaRPr lang="en-GB"/>
          </a:p>
        </p:txBody>
      </p:sp>
    </p:spTree>
    <p:extLst>
      <p:ext uri="{BB962C8B-B14F-4D97-AF65-F5344CB8AC3E}">
        <p14:creationId xmlns:p14="http://schemas.microsoft.com/office/powerpoint/2010/main" val="1134008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E3C65AE-9BA7-4540-9DE1-67371197ED37}" type="datetimeFigureOut">
              <a:rPr lang="en-GB" smtClean="0"/>
              <a:t>15/05/2018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1D7A067-70CD-4342-914B-97537FEB0BF1}" type="slidenum">
              <a:rPr lang="en-GB" smtClean="0"/>
              <a:t>‹#›</a:t>
            </a:fld>
            <a:endParaRPr lang="en-GB"/>
          </a:p>
        </p:txBody>
      </p:sp>
    </p:spTree>
    <p:extLst>
      <p:ext uri="{BB962C8B-B14F-4D97-AF65-F5344CB8AC3E}">
        <p14:creationId xmlns:p14="http://schemas.microsoft.com/office/powerpoint/2010/main" val="1055084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E3C65AE-9BA7-4540-9DE1-67371197ED37}" type="datetimeFigureOut">
              <a:rPr lang="en-GB" smtClean="0"/>
              <a:t>15/05/2018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1D7A067-70CD-4342-914B-97537FEB0BF1}" type="slidenum">
              <a:rPr lang="en-GB" smtClean="0"/>
              <a:t>‹#›</a:t>
            </a:fld>
            <a:endParaRPr lang="en-GB"/>
          </a:p>
        </p:txBody>
      </p:sp>
    </p:spTree>
    <p:extLst>
      <p:ext uri="{BB962C8B-B14F-4D97-AF65-F5344CB8AC3E}">
        <p14:creationId xmlns:p14="http://schemas.microsoft.com/office/powerpoint/2010/main" val="1758392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3C65AE-9BA7-4540-9DE1-67371197ED37}" type="datetimeFigureOut">
              <a:rPr lang="en-GB" smtClean="0"/>
              <a:t>15/05/2018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1D7A067-70CD-4342-914B-97537FEB0BF1}" type="slidenum">
              <a:rPr lang="en-GB" smtClean="0"/>
              <a:t>‹#›</a:t>
            </a:fld>
            <a:endParaRPr lang="en-GB"/>
          </a:p>
        </p:txBody>
      </p:sp>
    </p:spTree>
    <p:extLst>
      <p:ext uri="{BB962C8B-B14F-4D97-AF65-F5344CB8AC3E}">
        <p14:creationId xmlns:p14="http://schemas.microsoft.com/office/powerpoint/2010/main" val="1839527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3C65AE-9BA7-4540-9DE1-67371197ED37}" type="datetimeFigureOut">
              <a:rPr lang="en-GB" smtClean="0"/>
              <a:t>15/05/2018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D7A067-70CD-4342-914B-97537FEB0BF1}" type="slidenum">
              <a:rPr lang="en-GB" smtClean="0"/>
              <a:t>‹#›</a:t>
            </a:fld>
            <a:endParaRPr lang="en-GB"/>
          </a:p>
        </p:txBody>
      </p:sp>
    </p:spTree>
    <p:extLst>
      <p:ext uri="{BB962C8B-B14F-4D97-AF65-F5344CB8AC3E}">
        <p14:creationId xmlns:p14="http://schemas.microsoft.com/office/powerpoint/2010/main" val="1792191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3C65AE-9BA7-4540-9DE1-67371197ED37}" type="datetimeFigureOut">
              <a:rPr lang="en-GB" smtClean="0"/>
              <a:t>15/05/2018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D7A067-70CD-4342-914B-97537FEB0BF1}" type="slidenum">
              <a:rPr lang="en-GB" smtClean="0"/>
              <a:t>‹#›</a:t>
            </a:fld>
            <a:endParaRPr lang="en-GB"/>
          </a:p>
        </p:txBody>
      </p:sp>
    </p:spTree>
    <p:extLst>
      <p:ext uri="{BB962C8B-B14F-4D97-AF65-F5344CB8AC3E}">
        <p14:creationId xmlns:p14="http://schemas.microsoft.com/office/powerpoint/2010/main" val="4190443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3C65AE-9BA7-4540-9DE1-67371197ED37}" type="datetimeFigureOut">
              <a:rPr lang="en-GB" smtClean="0"/>
              <a:t>15/05/2018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D7A067-70CD-4342-914B-97537FEB0BF1}" type="slidenum">
              <a:rPr lang="en-GB" smtClean="0"/>
              <a:t>‹#›</a:t>
            </a:fld>
            <a:endParaRPr lang="en-GB"/>
          </a:p>
        </p:txBody>
      </p:sp>
    </p:spTree>
    <p:extLst>
      <p:ext uri="{BB962C8B-B14F-4D97-AF65-F5344CB8AC3E}">
        <p14:creationId xmlns:p14="http://schemas.microsoft.com/office/powerpoint/2010/main" val="3936097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667156"/>
            <a:ext cx="11110681"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182009" y="1093386"/>
            <a:ext cx="1979712" cy="369332"/>
          </a:xfrm>
          <a:prstGeom prst="rect">
            <a:avLst/>
          </a:prstGeom>
          <a:solidFill>
            <a:schemeClr val="bg1"/>
          </a:solidFill>
        </p:spPr>
        <p:txBody>
          <a:bodyPr wrap="square" rtlCol="0">
            <a:spAutoFit/>
          </a:bodyPr>
          <a:lstStyle/>
          <a:p>
            <a:endParaRPr lang="en-GB" dirty="0"/>
          </a:p>
        </p:txBody>
      </p:sp>
      <p:sp>
        <p:nvSpPr>
          <p:cNvPr id="5" name="TextBox 4"/>
          <p:cNvSpPr txBox="1"/>
          <p:nvPr/>
        </p:nvSpPr>
        <p:spPr>
          <a:xfrm>
            <a:off x="420332" y="4509120"/>
            <a:ext cx="8280920" cy="1477328"/>
          </a:xfrm>
          <a:prstGeom prst="rect">
            <a:avLst/>
          </a:prstGeom>
          <a:noFill/>
        </p:spPr>
        <p:txBody>
          <a:bodyPr wrap="square" rtlCol="0">
            <a:spAutoFit/>
          </a:bodyPr>
          <a:lstStyle/>
          <a:p>
            <a:pPr algn="ctr"/>
            <a:r>
              <a:rPr lang="en-GB" sz="3600" b="1" dirty="0" smtClean="0">
                <a:solidFill>
                  <a:schemeClr val="accent5">
                    <a:lumMod val="75000"/>
                  </a:schemeClr>
                </a:solidFill>
                <a:latin typeface="Gulim" panose="020B0600000101010101" pitchFamily="34" charset="-127"/>
                <a:ea typeface="Gulim" panose="020B0600000101010101" pitchFamily="34" charset="-127"/>
              </a:rPr>
              <a:t>16</a:t>
            </a:r>
            <a:r>
              <a:rPr lang="en-GB" sz="3600" b="1" baseline="30000" dirty="0" smtClean="0">
                <a:solidFill>
                  <a:schemeClr val="accent5">
                    <a:lumMod val="75000"/>
                  </a:schemeClr>
                </a:solidFill>
                <a:latin typeface="Gulim" panose="020B0600000101010101" pitchFamily="34" charset="-127"/>
                <a:ea typeface="Gulim" panose="020B0600000101010101" pitchFamily="34" charset="-127"/>
              </a:rPr>
              <a:t>th</a:t>
            </a:r>
            <a:r>
              <a:rPr lang="en-GB" sz="3600" b="1" dirty="0" smtClean="0">
                <a:solidFill>
                  <a:schemeClr val="accent5">
                    <a:lumMod val="75000"/>
                  </a:schemeClr>
                </a:solidFill>
                <a:latin typeface="Gulim" panose="020B0600000101010101" pitchFamily="34" charset="-127"/>
                <a:ea typeface="Gulim" panose="020B0600000101010101" pitchFamily="34" charset="-127"/>
              </a:rPr>
              <a:t> May 2018</a:t>
            </a:r>
          </a:p>
          <a:p>
            <a:pPr algn="ctr"/>
            <a:r>
              <a:rPr lang="en-GB" sz="5400" b="1" dirty="0" smtClean="0">
                <a:solidFill>
                  <a:schemeClr val="accent5">
                    <a:lumMod val="75000"/>
                  </a:schemeClr>
                </a:solidFill>
                <a:latin typeface="Gulim" panose="020B0600000101010101" pitchFamily="34" charset="-127"/>
                <a:ea typeface="Gulim" panose="020B0600000101010101" pitchFamily="34" charset="-127"/>
              </a:rPr>
              <a:t>Total Communication</a:t>
            </a:r>
            <a:endParaRPr lang="en-GB" sz="5400" b="1" dirty="0">
              <a:solidFill>
                <a:schemeClr val="accent5">
                  <a:lumMod val="75000"/>
                </a:schemeClr>
              </a:solidFill>
              <a:latin typeface="Gulim" panose="020B0600000101010101" pitchFamily="34" charset="-127"/>
              <a:ea typeface="Gulim" panose="020B0600000101010101" pitchFamily="34" charset="-127"/>
            </a:endParaRPr>
          </a:p>
        </p:txBody>
      </p:sp>
    </p:spTree>
    <p:extLst>
      <p:ext uri="{BB962C8B-B14F-4D97-AF65-F5344CB8AC3E}">
        <p14:creationId xmlns:p14="http://schemas.microsoft.com/office/powerpoint/2010/main" val="996189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22714"/>
          </a:xfrm>
        </p:spPr>
        <p:txBody>
          <a:bodyPr/>
          <a:lstStyle/>
          <a:p>
            <a:r>
              <a:rPr lang="en-GB" b="1" dirty="0" smtClean="0">
                <a:solidFill>
                  <a:srgbClr val="00B050"/>
                </a:solidFill>
                <a:latin typeface="Gulim" panose="020B0600000101010101" pitchFamily="34" charset="-127"/>
                <a:ea typeface="Gulim" panose="020B0600000101010101" pitchFamily="34" charset="-127"/>
              </a:rPr>
              <a:t>So why is Communication important? </a:t>
            </a:r>
            <a:endParaRPr lang="en-GB" b="1" dirty="0">
              <a:solidFill>
                <a:srgbClr val="00B050"/>
              </a:solidFill>
              <a:latin typeface="Gulim" panose="020B0600000101010101" pitchFamily="34" charset="-127"/>
              <a:ea typeface="Gulim" panose="020B0600000101010101" pitchFamily="34" charset="-127"/>
            </a:endParaRPr>
          </a:p>
        </p:txBody>
      </p:sp>
      <p:sp>
        <p:nvSpPr>
          <p:cNvPr id="3" name="5-Point Star 2"/>
          <p:cNvSpPr/>
          <p:nvPr/>
        </p:nvSpPr>
        <p:spPr>
          <a:xfrm>
            <a:off x="974135" y="959654"/>
            <a:ext cx="358140" cy="3581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 name="5-Point Star 3"/>
          <p:cNvSpPr/>
          <p:nvPr/>
        </p:nvSpPr>
        <p:spPr>
          <a:xfrm>
            <a:off x="1331640" y="404664"/>
            <a:ext cx="914400" cy="914400"/>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5-Point Star 4"/>
          <p:cNvSpPr/>
          <p:nvPr/>
        </p:nvSpPr>
        <p:spPr>
          <a:xfrm>
            <a:off x="426130" y="412919"/>
            <a:ext cx="577850" cy="548640"/>
          </a:xfrm>
          <a:prstGeom prst="star5">
            <a:avLst/>
          </a:prstGeom>
          <a:solidFill>
            <a:srgbClr val="FB858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20883457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6394722"/>
          </a:xfrm>
        </p:spPr>
        <p:txBody>
          <a:bodyPr/>
          <a:lstStyle/>
          <a:p>
            <a:r>
              <a:rPr lang="en-GB" dirty="0" smtClean="0">
                <a:solidFill>
                  <a:srgbClr val="00B050"/>
                </a:solidFill>
              </a:rPr>
              <a:t>‘</a:t>
            </a:r>
            <a:r>
              <a:rPr lang="en-GB" i="1" dirty="0" smtClean="0">
                <a:solidFill>
                  <a:srgbClr val="00B050"/>
                </a:solidFill>
              </a:rPr>
              <a:t>Being able to communicate is the most important skill we need in life. Almost everything we do involves communication; everyday things such as </a:t>
            </a:r>
            <a:r>
              <a:rPr lang="en-GB" i="1" u="sng" dirty="0" smtClean="0">
                <a:solidFill>
                  <a:srgbClr val="00B050"/>
                </a:solidFill>
              </a:rPr>
              <a:t>personal care</a:t>
            </a:r>
            <a:r>
              <a:rPr lang="en-GB" i="1" dirty="0" smtClean="0">
                <a:solidFill>
                  <a:srgbClr val="00B050"/>
                </a:solidFill>
              </a:rPr>
              <a:t>, </a:t>
            </a:r>
            <a:r>
              <a:rPr lang="en-GB" i="1" u="sng" dirty="0" smtClean="0">
                <a:solidFill>
                  <a:srgbClr val="00B050"/>
                </a:solidFill>
              </a:rPr>
              <a:t>getting basic needs met</a:t>
            </a:r>
            <a:r>
              <a:rPr lang="en-GB" i="1" dirty="0" smtClean="0">
                <a:solidFill>
                  <a:srgbClr val="00B050"/>
                </a:solidFill>
              </a:rPr>
              <a:t>, </a:t>
            </a:r>
            <a:r>
              <a:rPr lang="en-GB" i="1" u="sng" dirty="0" smtClean="0">
                <a:solidFill>
                  <a:srgbClr val="00B050"/>
                </a:solidFill>
              </a:rPr>
              <a:t>learning</a:t>
            </a:r>
            <a:r>
              <a:rPr lang="en-GB" i="1" dirty="0" smtClean="0">
                <a:solidFill>
                  <a:srgbClr val="00B050"/>
                </a:solidFill>
              </a:rPr>
              <a:t>, </a:t>
            </a:r>
            <a:r>
              <a:rPr lang="en-GB" i="1" u="sng" dirty="0" smtClean="0">
                <a:solidFill>
                  <a:srgbClr val="00B050"/>
                </a:solidFill>
              </a:rPr>
              <a:t>making friends </a:t>
            </a:r>
            <a:r>
              <a:rPr lang="en-GB" i="1" dirty="0" smtClean="0">
                <a:solidFill>
                  <a:srgbClr val="00B050"/>
                </a:solidFill>
              </a:rPr>
              <a:t>and having </a:t>
            </a:r>
            <a:r>
              <a:rPr lang="en-GB" i="1" u="sng" dirty="0" smtClean="0">
                <a:solidFill>
                  <a:srgbClr val="00B050"/>
                </a:solidFill>
              </a:rPr>
              <a:t>fun</a:t>
            </a:r>
            <a:r>
              <a:rPr lang="en-GB" i="1" dirty="0" smtClean="0">
                <a:solidFill>
                  <a:srgbClr val="00B050"/>
                </a:solidFill>
              </a:rPr>
              <a:t> rely on our ability to communicate with each other’</a:t>
            </a:r>
            <a:r>
              <a:rPr lang="en-GB" dirty="0" smtClean="0">
                <a:solidFill>
                  <a:srgbClr val="00B050"/>
                </a:solidFill>
              </a:rPr>
              <a:t/>
            </a:r>
            <a:br>
              <a:rPr lang="en-GB" dirty="0" smtClean="0">
                <a:solidFill>
                  <a:srgbClr val="00B050"/>
                </a:solidFill>
              </a:rPr>
            </a:br>
            <a:r>
              <a:rPr lang="en-GB" sz="2800" dirty="0" smtClean="0">
                <a:solidFill>
                  <a:srgbClr val="00B050"/>
                </a:solidFill>
              </a:rPr>
              <a:t>(Communication Trust)</a:t>
            </a:r>
            <a:endParaRPr lang="en-GB" sz="2800" dirty="0">
              <a:solidFill>
                <a:srgbClr val="00B050"/>
              </a:solidFill>
            </a:endParaRPr>
          </a:p>
        </p:txBody>
      </p:sp>
    </p:spTree>
    <p:extLst>
      <p:ext uri="{BB962C8B-B14F-4D97-AF65-F5344CB8AC3E}">
        <p14:creationId xmlns:p14="http://schemas.microsoft.com/office/powerpoint/2010/main" val="34239336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268760"/>
            <a:ext cx="8640959" cy="4392488"/>
          </a:xfrm>
        </p:spPr>
        <p:txBody>
          <a:bodyPr>
            <a:normAutofit/>
          </a:bodyPr>
          <a:lstStyle/>
          <a:p>
            <a:pPr marL="0" indent="0" algn="ctr">
              <a:buNone/>
            </a:pPr>
            <a:r>
              <a:rPr lang="en-GB" sz="4000" b="1" dirty="0" smtClean="0">
                <a:solidFill>
                  <a:srgbClr val="00B050"/>
                </a:solidFill>
                <a:latin typeface="Gulim" panose="020B0600000101010101" pitchFamily="34" charset="-127"/>
                <a:ea typeface="Gulim" panose="020B0600000101010101" pitchFamily="34" charset="-127"/>
              </a:rPr>
              <a:t>All of our </a:t>
            </a:r>
            <a:r>
              <a:rPr lang="en-GB" sz="4000" b="1" dirty="0">
                <a:solidFill>
                  <a:srgbClr val="00B050"/>
                </a:solidFill>
                <a:latin typeface="Gulim" panose="020B0600000101010101" pitchFamily="34" charset="-127"/>
                <a:ea typeface="Gulim" panose="020B0600000101010101" pitchFamily="34" charset="-127"/>
              </a:rPr>
              <a:t>pupils need a </a:t>
            </a:r>
            <a:r>
              <a:rPr lang="en-GB" sz="4000" b="1" dirty="0" smtClean="0">
                <a:solidFill>
                  <a:srgbClr val="00B050"/>
                </a:solidFill>
                <a:latin typeface="Gulim" panose="020B0600000101010101" pitchFamily="34" charset="-127"/>
                <a:ea typeface="Gulim" panose="020B0600000101010101" pitchFamily="34" charset="-127"/>
              </a:rPr>
              <a:t>total communication approach </a:t>
            </a:r>
            <a:r>
              <a:rPr lang="en-GB" sz="4000" b="1" dirty="0">
                <a:solidFill>
                  <a:srgbClr val="00B050"/>
                </a:solidFill>
                <a:latin typeface="Gulim" panose="020B0600000101010101" pitchFamily="34" charset="-127"/>
                <a:ea typeface="Gulim" panose="020B0600000101010101" pitchFamily="34" charset="-127"/>
              </a:rPr>
              <a:t>to enable them to </a:t>
            </a:r>
            <a:r>
              <a:rPr lang="en-GB" sz="4000" b="1" dirty="0" smtClean="0">
                <a:solidFill>
                  <a:srgbClr val="00B050"/>
                </a:solidFill>
                <a:latin typeface="Gulim" panose="020B0600000101010101" pitchFamily="34" charset="-127"/>
                <a:ea typeface="Gulim" panose="020B0600000101010101" pitchFamily="34" charset="-127"/>
              </a:rPr>
              <a:t>communicate – in order to facilitate this  we need a whole range of communication tools and systems. . .</a:t>
            </a:r>
          </a:p>
          <a:p>
            <a:pPr marL="0" indent="0" algn="ctr">
              <a:buNone/>
            </a:pPr>
            <a:endParaRPr lang="en-GB" sz="4000" b="1" dirty="0" smtClean="0">
              <a:solidFill>
                <a:srgbClr val="00B050"/>
              </a:solidFill>
              <a:latin typeface="Gulim" panose="020B0600000101010101" pitchFamily="34" charset="-127"/>
              <a:ea typeface="Gulim" panose="020B0600000101010101" pitchFamily="34" charset="-127"/>
            </a:endParaRPr>
          </a:p>
          <a:p>
            <a:pPr algn="ctr"/>
            <a:endParaRPr lang="en-GB" sz="4000" b="1" dirty="0">
              <a:solidFill>
                <a:srgbClr val="00B050"/>
              </a:solidFill>
              <a:latin typeface="Gulim" panose="020B0600000101010101" pitchFamily="34" charset="-127"/>
              <a:ea typeface="Gulim" panose="020B0600000101010101" pitchFamily="34" charset="-127"/>
            </a:endParaRPr>
          </a:p>
        </p:txBody>
      </p:sp>
      <p:sp>
        <p:nvSpPr>
          <p:cNvPr id="4" name="5-Point Star 3"/>
          <p:cNvSpPr/>
          <p:nvPr/>
        </p:nvSpPr>
        <p:spPr>
          <a:xfrm>
            <a:off x="4190547" y="5928206"/>
            <a:ext cx="358140" cy="3581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5-Point Star 4"/>
          <p:cNvSpPr/>
          <p:nvPr/>
        </p:nvSpPr>
        <p:spPr>
          <a:xfrm>
            <a:off x="4548052" y="5373216"/>
            <a:ext cx="914400" cy="914400"/>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5-Point Star 5"/>
          <p:cNvSpPr/>
          <p:nvPr/>
        </p:nvSpPr>
        <p:spPr>
          <a:xfrm>
            <a:off x="3642542" y="5381471"/>
            <a:ext cx="577850" cy="548640"/>
          </a:xfrm>
          <a:prstGeom prst="star5">
            <a:avLst/>
          </a:prstGeom>
          <a:solidFill>
            <a:srgbClr val="FB858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9012157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700808"/>
            <a:ext cx="8568951" cy="4935130"/>
          </a:xfrm>
        </p:spPr>
        <p:txBody>
          <a:bodyPr>
            <a:noAutofit/>
          </a:bodyPr>
          <a:lstStyle/>
          <a:p>
            <a:pPr marL="0" indent="0" algn="ctr">
              <a:buNone/>
            </a:pPr>
            <a:r>
              <a:rPr lang="en-GB" sz="2800" dirty="0" smtClean="0">
                <a:solidFill>
                  <a:srgbClr val="00B050"/>
                </a:solidFill>
              </a:rPr>
              <a:t>“ </a:t>
            </a:r>
            <a:r>
              <a:rPr lang="en-GB" sz="2800" dirty="0" smtClean="0">
                <a:solidFill>
                  <a:srgbClr val="00B050"/>
                </a:solidFill>
                <a:latin typeface="Gulim" panose="020B0600000101010101" pitchFamily="34" charset="-127"/>
                <a:ea typeface="Gulim" panose="020B0600000101010101" pitchFamily="34" charset="-127"/>
              </a:rPr>
              <a:t>Children will use the quickest, most effective, and most accessible way available to them to communicate. Speech beats any other AAC system if it is available to the child.</a:t>
            </a:r>
          </a:p>
          <a:p>
            <a:pPr marL="0" indent="0" algn="ctr">
              <a:buNone/>
            </a:pPr>
            <a:r>
              <a:rPr lang="en-GB" sz="2800" dirty="0" smtClean="0">
                <a:solidFill>
                  <a:srgbClr val="00B050"/>
                </a:solidFill>
                <a:latin typeface="Gulim" panose="020B0600000101010101" pitchFamily="34" charset="-127"/>
                <a:ea typeface="Gulim" panose="020B0600000101010101" pitchFamily="34" charset="-127"/>
              </a:rPr>
              <a:t> </a:t>
            </a:r>
            <a:endParaRPr lang="en-GB" sz="2800" dirty="0">
              <a:solidFill>
                <a:srgbClr val="00B050"/>
              </a:solidFill>
              <a:latin typeface="Gulim" panose="020B0600000101010101" pitchFamily="34" charset="-127"/>
              <a:ea typeface="Gulim" panose="020B0600000101010101" pitchFamily="34" charset="-127"/>
            </a:endParaRPr>
          </a:p>
          <a:p>
            <a:pPr marL="0" indent="0" algn="ctr">
              <a:buNone/>
            </a:pPr>
            <a:r>
              <a:rPr lang="en-GB" sz="2800" dirty="0" smtClean="0">
                <a:solidFill>
                  <a:srgbClr val="00B050"/>
                </a:solidFill>
                <a:latin typeface="Gulim" panose="020B0600000101010101" pitchFamily="34" charset="-127"/>
                <a:ea typeface="Gulim" panose="020B0600000101010101" pitchFamily="34" charset="-127"/>
              </a:rPr>
              <a:t>Available research indicates that AAC facilitates spoken language by increasing interaction, language skills, and/or providing a voice output model for speech”</a:t>
            </a:r>
          </a:p>
          <a:p>
            <a:pPr marL="0" indent="0" algn="ctr">
              <a:buNone/>
            </a:pPr>
            <a:r>
              <a:rPr lang="en-GB" sz="2800" dirty="0" smtClean="0">
                <a:solidFill>
                  <a:srgbClr val="00B050"/>
                </a:solidFill>
                <a:latin typeface="Gulim" panose="020B0600000101010101" pitchFamily="34" charset="-127"/>
                <a:ea typeface="Gulim" panose="020B0600000101010101" pitchFamily="34" charset="-127"/>
              </a:rPr>
              <a:t>(Cynthia J, Cress PHD)</a:t>
            </a:r>
            <a:endParaRPr lang="en-GB" sz="2800" dirty="0">
              <a:solidFill>
                <a:srgbClr val="00B050"/>
              </a:solidFill>
              <a:latin typeface="Gulim" panose="020B0600000101010101" pitchFamily="34" charset="-127"/>
              <a:ea typeface="Gulim" panose="020B0600000101010101" pitchFamily="34" charset="-127"/>
            </a:endParaRPr>
          </a:p>
        </p:txBody>
      </p:sp>
      <p:sp>
        <p:nvSpPr>
          <p:cNvPr id="5" name="5-Point Star 4"/>
          <p:cNvSpPr/>
          <p:nvPr/>
        </p:nvSpPr>
        <p:spPr>
          <a:xfrm>
            <a:off x="4122478" y="959654"/>
            <a:ext cx="358140" cy="3581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5-Point Star 5"/>
          <p:cNvSpPr/>
          <p:nvPr/>
        </p:nvSpPr>
        <p:spPr>
          <a:xfrm>
            <a:off x="4479983" y="404664"/>
            <a:ext cx="914400" cy="914400"/>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5-Point Star 6"/>
          <p:cNvSpPr/>
          <p:nvPr/>
        </p:nvSpPr>
        <p:spPr>
          <a:xfrm>
            <a:off x="3574473" y="412919"/>
            <a:ext cx="577850" cy="548640"/>
          </a:xfrm>
          <a:prstGeom prst="star5">
            <a:avLst/>
          </a:prstGeom>
          <a:solidFill>
            <a:srgbClr val="FB858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16265828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1556792"/>
            <a:ext cx="7696365" cy="4968552"/>
          </a:xfrm>
        </p:spPr>
        <p:txBody>
          <a:bodyPr>
            <a:noAutofit/>
          </a:bodyPr>
          <a:lstStyle/>
          <a:p>
            <a:pPr marL="0" indent="0" algn="ctr">
              <a:buNone/>
            </a:pPr>
            <a:r>
              <a:rPr lang="en-GB" sz="5400" dirty="0" smtClean="0">
                <a:solidFill>
                  <a:srgbClr val="00B050"/>
                </a:solidFill>
                <a:latin typeface="Gulim" panose="020B0600000101010101" pitchFamily="34" charset="-127"/>
                <a:ea typeface="Gulim" panose="020B0600000101010101" pitchFamily="34" charset="-127"/>
              </a:rPr>
              <a:t>“ </a:t>
            </a:r>
            <a:r>
              <a:rPr lang="en-GB" sz="3600" b="1" dirty="0" smtClean="0">
                <a:solidFill>
                  <a:srgbClr val="00B050"/>
                </a:solidFill>
                <a:latin typeface="Gulim" panose="020B0600000101010101" pitchFamily="34" charset="-127"/>
                <a:ea typeface="Gulim" panose="020B0600000101010101" pitchFamily="34" charset="-127"/>
              </a:rPr>
              <a:t>How we understand others &amp; the world around us”</a:t>
            </a:r>
          </a:p>
          <a:p>
            <a:pPr marL="0" indent="0" algn="ctr">
              <a:buNone/>
            </a:pPr>
            <a:endParaRPr lang="en-GB" sz="1400" b="1" dirty="0" smtClean="0">
              <a:solidFill>
                <a:srgbClr val="00B050"/>
              </a:solidFill>
              <a:latin typeface="Gulim" panose="020B0600000101010101" pitchFamily="34" charset="-127"/>
              <a:ea typeface="Gulim" panose="020B0600000101010101" pitchFamily="34" charset="-127"/>
            </a:endParaRPr>
          </a:p>
          <a:p>
            <a:pPr marL="0" indent="0" algn="ctr">
              <a:buNone/>
            </a:pPr>
            <a:r>
              <a:rPr lang="en-GB" sz="3600" b="1" dirty="0">
                <a:solidFill>
                  <a:schemeClr val="accent5">
                    <a:lumMod val="75000"/>
                  </a:schemeClr>
                </a:solidFill>
                <a:latin typeface="Gulim" panose="020B0600000101010101" pitchFamily="34" charset="-127"/>
                <a:ea typeface="Gulim" panose="020B0600000101010101" pitchFamily="34" charset="-127"/>
              </a:rPr>
              <a:t> </a:t>
            </a:r>
            <a:r>
              <a:rPr lang="en-GB" sz="2800" b="1" dirty="0">
                <a:solidFill>
                  <a:schemeClr val="accent5">
                    <a:lumMod val="75000"/>
                  </a:schemeClr>
                </a:solidFill>
                <a:latin typeface="Gulim" panose="020B0600000101010101" pitchFamily="34" charset="-127"/>
                <a:ea typeface="Gulim" panose="020B0600000101010101" pitchFamily="34" charset="-127"/>
              </a:rPr>
              <a:t>How we gain information </a:t>
            </a:r>
          </a:p>
          <a:p>
            <a:pPr marL="0" indent="0" algn="ctr">
              <a:buNone/>
            </a:pPr>
            <a:r>
              <a:rPr lang="en-GB" sz="2800" dirty="0">
                <a:solidFill>
                  <a:schemeClr val="accent5">
                    <a:lumMod val="75000"/>
                  </a:schemeClr>
                </a:solidFill>
                <a:latin typeface="Gulim" panose="020B0600000101010101" pitchFamily="34" charset="-127"/>
                <a:ea typeface="Gulim" panose="020B0600000101010101" pitchFamily="34" charset="-127"/>
              </a:rPr>
              <a:t>(what’s </a:t>
            </a:r>
            <a:r>
              <a:rPr lang="en-GB" sz="2800" dirty="0" smtClean="0">
                <a:solidFill>
                  <a:schemeClr val="accent5">
                    <a:lumMod val="75000"/>
                  </a:schemeClr>
                </a:solidFill>
                <a:latin typeface="Gulim" panose="020B0600000101010101" pitchFamily="34" charset="-127"/>
                <a:ea typeface="Gulim" panose="020B0600000101010101" pitchFamily="34" charset="-127"/>
              </a:rPr>
              <a:t>happening)</a:t>
            </a:r>
            <a:endParaRPr lang="en-GB" sz="2800" dirty="0">
              <a:solidFill>
                <a:schemeClr val="accent5">
                  <a:lumMod val="75000"/>
                </a:schemeClr>
              </a:solidFill>
              <a:latin typeface="Gulim" panose="020B0600000101010101" pitchFamily="34" charset="-127"/>
              <a:ea typeface="Gulim" panose="020B0600000101010101" pitchFamily="34" charset="-127"/>
            </a:endParaRPr>
          </a:p>
          <a:p>
            <a:pPr marL="0" indent="0" algn="ctr">
              <a:buNone/>
            </a:pPr>
            <a:r>
              <a:rPr lang="en-GB" sz="2800" b="1" dirty="0" smtClean="0">
                <a:solidFill>
                  <a:schemeClr val="accent5">
                    <a:lumMod val="75000"/>
                  </a:schemeClr>
                </a:solidFill>
                <a:latin typeface="Gulim" panose="020B0600000101010101" pitchFamily="34" charset="-127"/>
                <a:ea typeface="Gulim" panose="020B0600000101010101" pitchFamily="34" charset="-127"/>
              </a:rPr>
              <a:t>&amp; </a:t>
            </a:r>
            <a:endParaRPr lang="en-GB" sz="2800" b="1" dirty="0">
              <a:solidFill>
                <a:schemeClr val="accent5">
                  <a:lumMod val="75000"/>
                </a:schemeClr>
              </a:solidFill>
              <a:latin typeface="Gulim" panose="020B0600000101010101" pitchFamily="34" charset="-127"/>
              <a:ea typeface="Gulim" panose="020B0600000101010101" pitchFamily="34" charset="-127"/>
            </a:endParaRPr>
          </a:p>
          <a:p>
            <a:pPr marL="0" indent="0" algn="ctr">
              <a:buNone/>
            </a:pPr>
            <a:r>
              <a:rPr lang="en-GB" sz="2800" b="1" dirty="0">
                <a:solidFill>
                  <a:schemeClr val="accent5">
                    <a:lumMod val="75000"/>
                  </a:schemeClr>
                </a:solidFill>
                <a:latin typeface="Gulim" panose="020B0600000101010101" pitchFamily="34" charset="-127"/>
                <a:ea typeface="Gulim" panose="020B0600000101010101" pitchFamily="34" charset="-127"/>
              </a:rPr>
              <a:t> Developing </a:t>
            </a:r>
            <a:r>
              <a:rPr lang="en-GB" sz="2800" b="1" dirty="0" smtClean="0">
                <a:solidFill>
                  <a:schemeClr val="accent5">
                    <a:lumMod val="75000"/>
                  </a:schemeClr>
                </a:solidFill>
                <a:latin typeface="Gulim" panose="020B0600000101010101" pitchFamily="34" charset="-127"/>
                <a:ea typeface="Gulim" panose="020B0600000101010101" pitchFamily="34" charset="-127"/>
              </a:rPr>
              <a:t>a </a:t>
            </a:r>
            <a:r>
              <a:rPr lang="en-GB" sz="2800" b="1" dirty="0">
                <a:solidFill>
                  <a:schemeClr val="accent5">
                    <a:lumMod val="75000"/>
                  </a:schemeClr>
                </a:solidFill>
                <a:latin typeface="Gulim" panose="020B0600000101010101" pitchFamily="34" charset="-127"/>
                <a:ea typeface="Gulim" panose="020B0600000101010101" pitchFamily="34" charset="-127"/>
              </a:rPr>
              <a:t>vocabulary </a:t>
            </a:r>
            <a:endParaRPr lang="en-GB" sz="2800" b="1" dirty="0" smtClean="0">
              <a:solidFill>
                <a:schemeClr val="accent5">
                  <a:lumMod val="75000"/>
                </a:schemeClr>
              </a:solidFill>
              <a:latin typeface="Gulim" panose="020B0600000101010101" pitchFamily="34" charset="-127"/>
              <a:ea typeface="Gulim" panose="020B0600000101010101" pitchFamily="34" charset="-127"/>
            </a:endParaRPr>
          </a:p>
          <a:p>
            <a:pPr marL="0" indent="0" algn="ctr">
              <a:buNone/>
            </a:pPr>
            <a:r>
              <a:rPr lang="en-GB" sz="2800" dirty="0">
                <a:solidFill>
                  <a:schemeClr val="accent5">
                    <a:lumMod val="75000"/>
                  </a:schemeClr>
                </a:solidFill>
                <a:latin typeface="Gulim" panose="020B0600000101010101" pitchFamily="34" charset="-127"/>
                <a:ea typeface="Gulim" panose="020B0600000101010101" pitchFamily="34" charset="-127"/>
              </a:rPr>
              <a:t>(</a:t>
            </a:r>
            <a:r>
              <a:rPr lang="en-GB" sz="2800" dirty="0" smtClean="0">
                <a:solidFill>
                  <a:schemeClr val="accent5">
                    <a:lumMod val="75000"/>
                  </a:schemeClr>
                </a:solidFill>
                <a:latin typeface="Gulim" panose="020B0600000101010101" pitchFamily="34" charset="-127"/>
                <a:ea typeface="Gulim" panose="020B0600000101010101" pitchFamily="34" charset="-127"/>
              </a:rPr>
              <a:t>understanding of words)</a:t>
            </a:r>
            <a:endParaRPr lang="en-GB" sz="2800" dirty="0">
              <a:solidFill>
                <a:schemeClr val="accent5">
                  <a:lumMod val="75000"/>
                </a:schemeClr>
              </a:solidFill>
              <a:latin typeface="Gulim" panose="020B0600000101010101" pitchFamily="34" charset="-127"/>
              <a:ea typeface="Gulim" panose="020B0600000101010101" pitchFamily="34" charset="-127"/>
            </a:endParaRPr>
          </a:p>
          <a:p>
            <a:pPr marL="0" indent="0" algn="ctr">
              <a:buNone/>
            </a:pPr>
            <a:endParaRPr lang="en-GB" sz="3600" b="1" dirty="0">
              <a:solidFill>
                <a:srgbClr val="00B050"/>
              </a:solidFill>
              <a:latin typeface="Gulim" panose="020B0600000101010101" pitchFamily="34" charset="-127"/>
              <a:ea typeface="Gulim" panose="020B0600000101010101" pitchFamily="34" charset="-127"/>
            </a:endParaRPr>
          </a:p>
        </p:txBody>
      </p:sp>
      <p:sp>
        <p:nvSpPr>
          <p:cNvPr id="3" name="Title 2"/>
          <p:cNvSpPr>
            <a:spLocks noGrp="1"/>
          </p:cNvSpPr>
          <p:nvPr>
            <p:ph type="title"/>
          </p:nvPr>
        </p:nvSpPr>
        <p:spPr>
          <a:xfrm>
            <a:off x="457200" y="404664"/>
            <a:ext cx="8229600" cy="1296144"/>
          </a:xfrm>
        </p:spPr>
        <p:txBody>
          <a:bodyPr>
            <a:noAutofit/>
          </a:bodyPr>
          <a:lstStyle/>
          <a:p>
            <a:r>
              <a:rPr lang="en-GB" b="1" dirty="0" smtClean="0">
                <a:solidFill>
                  <a:schemeClr val="accent5">
                    <a:lumMod val="75000"/>
                  </a:schemeClr>
                </a:solidFill>
                <a:latin typeface="Gulim" panose="020B0600000101010101" pitchFamily="34" charset="-127"/>
                <a:ea typeface="Gulim" panose="020B0600000101010101" pitchFamily="34" charset="-127"/>
              </a:rPr>
              <a:t>Receptive Language is</a:t>
            </a:r>
            <a:endParaRPr lang="en-GB" b="1" dirty="0">
              <a:solidFill>
                <a:schemeClr val="accent5">
                  <a:lumMod val="75000"/>
                </a:schemeClr>
              </a:solidFill>
              <a:latin typeface="Gulim" panose="020B0600000101010101" pitchFamily="34" charset="-127"/>
              <a:ea typeface="Gulim" panose="020B0600000101010101" pitchFamily="34" charset="-127"/>
            </a:endParaRPr>
          </a:p>
        </p:txBody>
      </p:sp>
      <p:sp>
        <p:nvSpPr>
          <p:cNvPr id="4" name="5-Point Star 3"/>
          <p:cNvSpPr/>
          <p:nvPr/>
        </p:nvSpPr>
        <p:spPr>
          <a:xfrm>
            <a:off x="686103" y="6216238"/>
            <a:ext cx="358140" cy="3581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5-Point Star 4"/>
          <p:cNvSpPr/>
          <p:nvPr/>
        </p:nvSpPr>
        <p:spPr>
          <a:xfrm>
            <a:off x="1043608" y="5661248"/>
            <a:ext cx="914400" cy="914400"/>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5-Point Star 5"/>
          <p:cNvSpPr/>
          <p:nvPr/>
        </p:nvSpPr>
        <p:spPr>
          <a:xfrm>
            <a:off x="138098" y="5669503"/>
            <a:ext cx="577850" cy="548640"/>
          </a:xfrm>
          <a:prstGeom prst="star5">
            <a:avLst/>
          </a:prstGeom>
          <a:solidFill>
            <a:srgbClr val="FB858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28161645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260648"/>
            <a:ext cx="8424936" cy="6264696"/>
          </a:xfrm>
        </p:spPr>
        <p:txBody>
          <a:bodyPr>
            <a:normAutofit lnSpcReduction="10000"/>
          </a:bodyPr>
          <a:lstStyle/>
          <a:p>
            <a:pPr marL="0" indent="0">
              <a:buNone/>
            </a:pPr>
            <a:endParaRPr lang="en-GB" sz="800" dirty="0"/>
          </a:p>
          <a:p>
            <a:pPr marL="0" indent="0" algn="ctr">
              <a:buNone/>
            </a:pPr>
            <a:r>
              <a:rPr lang="en-GB" sz="3500" b="1" dirty="0" smtClean="0">
                <a:solidFill>
                  <a:srgbClr val="0070C0"/>
                </a:solidFill>
                <a:latin typeface="Gulim" panose="020B0600000101010101" pitchFamily="34" charset="-127"/>
                <a:ea typeface="Gulim" panose="020B0600000101010101" pitchFamily="34" charset="-127"/>
              </a:rPr>
              <a:t>For our pupils developing their receptive skills enables them…</a:t>
            </a:r>
          </a:p>
          <a:p>
            <a:pPr marL="0" indent="0">
              <a:buNone/>
            </a:pPr>
            <a:endParaRPr lang="en-GB" sz="1400" dirty="0" smtClean="0">
              <a:latin typeface="Comic Sans MS" panose="030F0702030302020204" pitchFamily="66" charset="0"/>
            </a:endParaRPr>
          </a:p>
          <a:p>
            <a:r>
              <a:rPr lang="en-GB" dirty="0" smtClean="0">
                <a:solidFill>
                  <a:srgbClr val="00B050"/>
                </a:solidFill>
                <a:latin typeface="Gulim" panose="020B0600000101010101" pitchFamily="34" charset="-127"/>
                <a:ea typeface="Gulim" panose="020B0600000101010101" pitchFamily="34" charset="-127"/>
              </a:rPr>
              <a:t>To demonstrate what they know</a:t>
            </a:r>
          </a:p>
          <a:p>
            <a:r>
              <a:rPr lang="en-GB" dirty="0" smtClean="0">
                <a:solidFill>
                  <a:srgbClr val="00B050"/>
                </a:solidFill>
                <a:latin typeface="Gulim" panose="020B0600000101010101" pitchFamily="34" charset="-127"/>
                <a:ea typeface="Gulim" panose="020B0600000101010101" pitchFamily="34" charset="-127"/>
              </a:rPr>
              <a:t>To </a:t>
            </a:r>
            <a:r>
              <a:rPr lang="en-GB" dirty="0" smtClean="0">
                <a:solidFill>
                  <a:srgbClr val="00B050"/>
                </a:solidFill>
                <a:latin typeface="Gulim" panose="020B0600000101010101" pitchFamily="34" charset="-127"/>
                <a:ea typeface="Gulim" panose="020B0600000101010101" pitchFamily="34" charset="-127"/>
              </a:rPr>
              <a:t>understand, learn new skills and words </a:t>
            </a:r>
            <a:endParaRPr lang="en-GB" dirty="0" smtClean="0">
              <a:solidFill>
                <a:srgbClr val="00B050"/>
              </a:solidFill>
              <a:latin typeface="Gulim" panose="020B0600000101010101" pitchFamily="34" charset="-127"/>
              <a:ea typeface="Gulim" panose="020B0600000101010101" pitchFamily="34" charset="-127"/>
            </a:endParaRPr>
          </a:p>
          <a:p>
            <a:r>
              <a:rPr lang="en-GB" dirty="0" smtClean="0">
                <a:solidFill>
                  <a:srgbClr val="00B050"/>
                </a:solidFill>
                <a:latin typeface="Gulim" panose="020B0600000101010101" pitchFamily="34" charset="-127"/>
                <a:ea typeface="Gulim" panose="020B0600000101010101" pitchFamily="34" charset="-127"/>
              </a:rPr>
              <a:t>To regulate their behaviour</a:t>
            </a:r>
          </a:p>
          <a:p>
            <a:r>
              <a:rPr lang="en-GB" dirty="0" smtClean="0">
                <a:solidFill>
                  <a:srgbClr val="00B050"/>
                </a:solidFill>
                <a:latin typeface="Gulim" panose="020B0600000101010101" pitchFamily="34" charset="-127"/>
                <a:ea typeface="Gulim" panose="020B0600000101010101" pitchFamily="34" charset="-127"/>
              </a:rPr>
              <a:t>To support their emotional wellbeing</a:t>
            </a:r>
          </a:p>
          <a:p>
            <a:r>
              <a:rPr lang="en-GB" dirty="0" smtClean="0">
                <a:solidFill>
                  <a:srgbClr val="00B050"/>
                </a:solidFill>
                <a:latin typeface="Gulim" panose="020B0600000101010101" pitchFamily="34" charset="-127"/>
                <a:ea typeface="Gulim" panose="020B0600000101010101" pitchFamily="34" charset="-127"/>
              </a:rPr>
              <a:t>To have an </a:t>
            </a:r>
            <a:r>
              <a:rPr lang="en-GB" dirty="0">
                <a:solidFill>
                  <a:srgbClr val="00B050"/>
                </a:solidFill>
                <a:latin typeface="Gulim" panose="020B0600000101010101" pitchFamily="34" charset="-127"/>
                <a:ea typeface="Gulim" panose="020B0600000101010101" pitchFamily="34" charset="-127"/>
              </a:rPr>
              <a:t>element of control over their </a:t>
            </a:r>
            <a:r>
              <a:rPr lang="en-GB" dirty="0" smtClean="0">
                <a:solidFill>
                  <a:srgbClr val="00B050"/>
                </a:solidFill>
                <a:latin typeface="Gulim" panose="020B0600000101010101" pitchFamily="34" charset="-127"/>
                <a:ea typeface="Gulim" panose="020B0600000101010101" pitchFamily="34" charset="-127"/>
              </a:rPr>
              <a:t> environment </a:t>
            </a:r>
          </a:p>
          <a:p>
            <a:r>
              <a:rPr lang="en-GB" dirty="0" smtClean="0">
                <a:solidFill>
                  <a:srgbClr val="00B050"/>
                </a:solidFill>
                <a:latin typeface="Gulim" panose="020B0600000101010101" pitchFamily="34" charset="-127"/>
                <a:ea typeface="Gulim" panose="020B0600000101010101" pitchFamily="34" charset="-127"/>
              </a:rPr>
              <a:t>To feel </a:t>
            </a:r>
            <a:r>
              <a:rPr lang="en-GB" dirty="0" smtClean="0">
                <a:solidFill>
                  <a:srgbClr val="00B050"/>
                </a:solidFill>
                <a:latin typeface="Gulim" panose="020B0600000101010101" pitchFamily="34" charset="-127"/>
                <a:ea typeface="Gulim" panose="020B0600000101010101" pitchFamily="34" charset="-127"/>
              </a:rPr>
              <a:t>successful, empowered &amp; independent</a:t>
            </a:r>
            <a:endParaRPr lang="en-GB" dirty="0" smtClean="0">
              <a:solidFill>
                <a:srgbClr val="00B050"/>
              </a:solidFill>
              <a:latin typeface="Gulim" panose="020B0600000101010101" pitchFamily="34" charset="-127"/>
              <a:ea typeface="Gulim" panose="020B0600000101010101" pitchFamily="34" charset="-127"/>
            </a:endParaRPr>
          </a:p>
          <a:p>
            <a:endParaRPr lang="en-GB" sz="3600" dirty="0" smtClean="0">
              <a:solidFill>
                <a:srgbClr val="00B050"/>
              </a:solidFill>
              <a:latin typeface="Gulim" panose="020B0600000101010101" pitchFamily="34" charset="-127"/>
              <a:ea typeface="Gulim" panose="020B0600000101010101" pitchFamily="34" charset="-127"/>
            </a:endParaRPr>
          </a:p>
          <a:p>
            <a:pPr marL="0" indent="0">
              <a:buNone/>
            </a:pPr>
            <a:endParaRPr lang="en-GB" dirty="0" smtClean="0"/>
          </a:p>
          <a:p>
            <a:pPr marL="0" indent="0">
              <a:buNone/>
            </a:pPr>
            <a:endParaRPr lang="en-GB" dirty="0"/>
          </a:p>
        </p:txBody>
      </p:sp>
      <p:sp>
        <p:nvSpPr>
          <p:cNvPr id="6" name="5-Point Star 5"/>
          <p:cNvSpPr/>
          <p:nvPr/>
        </p:nvSpPr>
        <p:spPr>
          <a:xfrm>
            <a:off x="7883039" y="879719"/>
            <a:ext cx="358140" cy="3581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5-Point Star 6"/>
          <p:cNvSpPr/>
          <p:nvPr/>
        </p:nvSpPr>
        <p:spPr>
          <a:xfrm>
            <a:off x="179512" y="22333"/>
            <a:ext cx="914400" cy="914400"/>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5-Point Star 7"/>
          <p:cNvSpPr/>
          <p:nvPr/>
        </p:nvSpPr>
        <p:spPr>
          <a:xfrm>
            <a:off x="8262059" y="205213"/>
            <a:ext cx="577850" cy="548640"/>
          </a:xfrm>
          <a:prstGeom prst="star5">
            <a:avLst/>
          </a:prstGeom>
          <a:solidFill>
            <a:srgbClr val="FB858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7529468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11760" y="332656"/>
            <a:ext cx="6408712" cy="1080120"/>
          </a:xfrm>
        </p:spPr>
        <p:txBody>
          <a:bodyPr>
            <a:noAutofit/>
          </a:bodyPr>
          <a:lstStyle/>
          <a:p>
            <a:r>
              <a:rPr lang="en-GB" sz="3600" b="1" dirty="0" smtClean="0">
                <a:solidFill>
                  <a:schemeClr val="accent5">
                    <a:lumMod val="75000"/>
                  </a:schemeClr>
                </a:solidFill>
                <a:latin typeface="Gulim" panose="020B0600000101010101" pitchFamily="34" charset="-127"/>
                <a:ea typeface="Gulim" panose="020B0600000101010101" pitchFamily="34" charset="-127"/>
              </a:rPr>
              <a:t>The Communication Ladder</a:t>
            </a:r>
            <a:endParaRPr lang="en-GB" sz="3600" b="1" dirty="0">
              <a:solidFill>
                <a:schemeClr val="accent5">
                  <a:lumMod val="75000"/>
                </a:schemeClr>
              </a:solidFill>
              <a:latin typeface="Gulim" panose="020B0600000101010101" pitchFamily="34" charset="-127"/>
              <a:ea typeface="Gulim" panose="020B0600000101010101" pitchFamily="34" charset="-127"/>
            </a:endParaRPr>
          </a:p>
        </p:txBody>
      </p:sp>
      <p:sp>
        <p:nvSpPr>
          <p:cNvPr id="6" name="TextBox 5"/>
          <p:cNvSpPr txBox="1"/>
          <p:nvPr/>
        </p:nvSpPr>
        <p:spPr>
          <a:xfrm>
            <a:off x="2771800" y="1412776"/>
            <a:ext cx="6048672" cy="5170646"/>
          </a:xfrm>
          <a:prstGeom prst="rect">
            <a:avLst/>
          </a:prstGeom>
          <a:noFill/>
        </p:spPr>
        <p:txBody>
          <a:bodyPr wrap="square" rtlCol="0">
            <a:spAutoFit/>
          </a:bodyPr>
          <a:lstStyle/>
          <a:p>
            <a:r>
              <a:rPr lang="en-GB" sz="3000" b="1" dirty="0">
                <a:solidFill>
                  <a:srgbClr val="00B050"/>
                </a:solidFill>
                <a:latin typeface="Gulim" panose="020B0600000101010101" pitchFamily="34" charset="-127"/>
                <a:ea typeface="Gulim" panose="020B0600000101010101" pitchFamily="34" charset="-127"/>
              </a:rPr>
              <a:t>6</a:t>
            </a:r>
            <a:r>
              <a:rPr lang="en-GB" sz="3000" b="1" dirty="0" smtClean="0">
                <a:solidFill>
                  <a:srgbClr val="00B050"/>
                </a:solidFill>
                <a:latin typeface="Gulim" panose="020B0600000101010101" pitchFamily="34" charset="-127"/>
                <a:ea typeface="Gulim" panose="020B0600000101010101" pitchFamily="34" charset="-127"/>
              </a:rPr>
              <a:t>) Words; Written or spoken</a:t>
            </a:r>
          </a:p>
          <a:p>
            <a:endParaRPr lang="en-GB" sz="3000" b="1" dirty="0" smtClean="0">
              <a:solidFill>
                <a:srgbClr val="00B050"/>
              </a:solidFill>
              <a:latin typeface="Gulim" panose="020B0600000101010101" pitchFamily="34" charset="-127"/>
              <a:ea typeface="Gulim" panose="020B0600000101010101" pitchFamily="34" charset="-127"/>
            </a:endParaRPr>
          </a:p>
          <a:p>
            <a:r>
              <a:rPr lang="en-GB" sz="3000" b="1" dirty="0" smtClean="0">
                <a:solidFill>
                  <a:srgbClr val="00B050"/>
                </a:solidFill>
                <a:latin typeface="Gulim" panose="020B0600000101010101" pitchFamily="34" charset="-127"/>
                <a:ea typeface="Gulim" panose="020B0600000101010101" pitchFamily="34" charset="-127"/>
              </a:rPr>
              <a:t>5) Black &amp; white symbol</a:t>
            </a:r>
          </a:p>
          <a:p>
            <a:endParaRPr lang="en-GB" sz="3000" b="1" dirty="0">
              <a:solidFill>
                <a:srgbClr val="00B050"/>
              </a:solidFill>
              <a:latin typeface="Gulim" panose="020B0600000101010101" pitchFamily="34" charset="-127"/>
              <a:ea typeface="Gulim" panose="020B0600000101010101" pitchFamily="34" charset="-127"/>
            </a:endParaRPr>
          </a:p>
          <a:p>
            <a:r>
              <a:rPr lang="en-GB" sz="3000" b="1" dirty="0" smtClean="0">
                <a:solidFill>
                  <a:srgbClr val="00B050"/>
                </a:solidFill>
                <a:latin typeface="Gulim" panose="020B0600000101010101" pitchFamily="34" charset="-127"/>
                <a:ea typeface="Gulim" panose="020B0600000101010101" pitchFamily="34" charset="-127"/>
              </a:rPr>
              <a:t>4) Colour picture</a:t>
            </a:r>
          </a:p>
          <a:p>
            <a:endParaRPr lang="en-GB" sz="3000" b="1" dirty="0">
              <a:solidFill>
                <a:srgbClr val="00B050"/>
              </a:solidFill>
              <a:latin typeface="Gulim" panose="020B0600000101010101" pitchFamily="34" charset="-127"/>
              <a:ea typeface="Gulim" panose="020B0600000101010101" pitchFamily="34" charset="-127"/>
            </a:endParaRPr>
          </a:p>
          <a:p>
            <a:r>
              <a:rPr lang="en-GB" sz="3000" b="1" dirty="0" smtClean="0">
                <a:solidFill>
                  <a:srgbClr val="00B050"/>
                </a:solidFill>
                <a:latin typeface="Gulim" panose="020B0600000101010101" pitchFamily="34" charset="-127"/>
                <a:ea typeface="Gulim" panose="020B0600000101010101" pitchFamily="34" charset="-127"/>
              </a:rPr>
              <a:t>3) Colour Photo’s</a:t>
            </a:r>
          </a:p>
          <a:p>
            <a:pPr marL="342900" indent="-342900">
              <a:buAutoNum type="arabicParenR" startAt="3"/>
            </a:pPr>
            <a:endParaRPr lang="en-GB" sz="3000" b="1" dirty="0">
              <a:solidFill>
                <a:srgbClr val="00B050"/>
              </a:solidFill>
              <a:latin typeface="Gulim" panose="020B0600000101010101" pitchFamily="34" charset="-127"/>
              <a:ea typeface="Gulim" panose="020B0600000101010101" pitchFamily="34" charset="-127"/>
            </a:endParaRPr>
          </a:p>
          <a:p>
            <a:pPr marL="342900" indent="-342900">
              <a:buAutoNum type="arabicParenR" startAt="2"/>
            </a:pPr>
            <a:r>
              <a:rPr lang="en-GB" sz="3000" b="1" dirty="0" smtClean="0">
                <a:solidFill>
                  <a:srgbClr val="00B050"/>
                </a:solidFill>
                <a:latin typeface="Gulim" panose="020B0600000101010101" pitchFamily="34" charset="-127"/>
                <a:ea typeface="Gulim" panose="020B0600000101010101" pitchFamily="34" charset="-127"/>
              </a:rPr>
              <a:t> Pretend object, e.g. a toy</a:t>
            </a:r>
          </a:p>
          <a:p>
            <a:pPr marL="342900" indent="-342900">
              <a:buAutoNum type="arabicParenR" startAt="2"/>
            </a:pPr>
            <a:endParaRPr lang="en-GB" sz="3000" b="1" dirty="0">
              <a:solidFill>
                <a:srgbClr val="00B050"/>
              </a:solidFill>
              <a:latin typeface="Gulim" panose="020B0600000101010101" pitchFamily="34" charset="-127"/>
              <a:ea typeface="Gulim" panose="020B0600000101010101" pitchFamily="34" charset="-127"/>
            </a:endParaRPr>
          </a:p>
          <a:p>
            <a:r>
              <a:rPr lang="en-GB" sz="3000" b="1" dirty="0" smtClean="0">
                <a:solidFill>
                  <a:srgbClr val="00B050"/>
                </a:solidFill>
                <a:latin typeface="Gulim" panose="020B0600000101010101" pitchFamily="34" charset="-127"/>
                <a:ea typeface="Gulim" panose="020B0600000101010101" pitchFamily="34" charset="-127"/>
              </a:rPr>
              <a:t>1)  The real object</a:t>
            </a:r>
            <a:endParaRPr lang="en-GB" sz="3000" b="1" dirty="0">
              <a:solidFill>
                <a:srgbClr val="00B050"/>
              </a:solidFill>
              <a:latin typeface="Gulim" panose="020B0600000101010101" pitchFamily="34" charset="-127"/>
              <a:ea typeface="Gulim" panose="020B0600000101010101" pitchFamily="34" charset="-127"/>
            </a:endParaRPr>
          </a:p>
        </p:txBody>
      </p:sp>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7987" t="6808" r="21891"/>
          <a:stretch/>
        </p:blipFill>
        <p:spPr>
          <a:xfrm>
            <a:off x="179512" y="188639"/>
            <a:ext cx="2304256" cy="6349691"/>
          </a:xfrm>
        </p:spPr>
      </p:pic>
    </p:spTree>
    <p:extLst>
      <p:ext uri="{BB962C8B-B14F-4D97-AF65-F5344CB8AC3E}">
        <p14:creationId xmlns:p14="http://schemas.microsoft.com/office/powerpoint/2010/main" val="38169453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0" end="10"/>
                                            </p:txEl>
                                          </p:spTgt>
                                        </p:tgtEl>
                                        <p:attrNameLst>
                                          <p:attrName>style.visibility</p:attrName>
                                        </p:attrNameLst>
                                      </p:cBhvr>
                                      <p:to>
                                        <p:strVal val="visible"/>
                                      </p:to>
                                    </p:set>
                                    <p:anim calcmode="lin" valueType="num">
                                      <p:cBhvr additive="base">
                                        <p:cTn id="13"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anim calcmode="lin" valueType="num">
                                      <p:cBhvr additive="base">
                                        <p:cTn id="1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 calcmode="lin" valueType="num">
                                      <p:cBhvr additive="base">
                                        <p:cTn id="4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003" y="2060848"/>
            <a:ext cx="8229600" cy="3551996"/>
          </a:xfrm>
        </p:spPr>
        <p:txBody>
          <a:bodyPr/>
          <a:lstStyle/>
          <a:p>
            <a:pPr marL="0" indent="0" algn="ctr">
              <a:buNone/>
            </a:pPr>
            <a:r>
              <a:rPr lang="en-GB" dirty="0">
                <a:solidFill>
                  <a:schemeClr val="accent5">
                    <a:lumMod val="75000"/>
                  </a:schemeClr>
                </a:solidFill>
              </a:rPr>
              <a:t>‘visuals are useful in helping a child to make sense of routines, to understand what is going to happen next….. If you use visuals to back up your language, you are giving pupils two chances to understand – they can hear your words and see the visuals. The visuals stay there, spoken words disappear!!!’</a:t>
            </a:r>
          </a:p>
          <a:p>
            <a:pPr marL="0" indent="0" algn="ctr">
              <a:buNone/>
            </a:pPr>
            <a:endParaRPr lang="en-GB" b="1" dirty="0">
              <a:solidFill>
                <a:srgbClr val="00B050"/>
              </a:solidFill>
              <a:latin typeface="Gulim" panose="020B0600000101010101" pitchFamily="34" charset="-127"/>
              <a:ea typeface="Gulim" panose="020B0600000101010101" pitchFamily="34" charset="-127"/>
            </a:endParaRPr>
          </a:p>
        </p:txBody>
      </p:sp>
      <p:sp>
        <p:nvSpPr>
          <p:cNvPr id="4" name="5-Point Star 3"/>
          <p:cNvSpPr/>
          <p:nvPr/>
        </p:nvSpPr>
        <p:spPr>
          <a:xfrm>
            <a:off x="4558803" y="1463080"/>
            <a:ext cx="358140" cy="3581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5-Point Star 4"/>
          <p:cNvSpPr/>
          <p:nvPr/>
        </p:nvSpPr>
        <p:spPr>
          <a:xfrm>
            <a:off x="4960675" y="548680"/>
            <a:ext cx="914400" cy="914400"/>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5-Point Star 5"/>
          <p:cNvSpPr/>
          <p:nvPr/>
        </p:nvSpPr>
        <p:spPr>
          <a:xfrm>
            <a:off x="4160023" y="731560"/>
            <a:ext cx="577850" cy="548640"/>
          </a:xfrm>
          <a:prstGeom prst="star5">
            <a:avLst/>
          </a:prstGeom>
          <a:solidFill>
            <a:srgbClr val="FB858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18336713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accent5">
                    <a:lumMod val="75000"/>
                  </a:schemeClr>
                </a:solidFill>
                <a:latin typeface="Gulim" panose="020B0600000101010101" pitchFamily="34" charset="-127"/>
                <a:ea typeface="Gulim" panose="020B0600000101010101" pitchFamily="34" charset="-127"/>
              </a:rPr>
              <a:t>Systems to support </a:t>
            </a:r>
            <a:r>
              <a:rPr lang="en-GB" b="1" dirty="0" smtClean="0">
                <a:solidFill>
                  <a:schemeClr val="accent5">
                    <a:lumMod val="75000"/>
                  </a:schemeClr>
                </a:solidFill>
                <a:latin typeface="Gulim" panose="020B0600000101010101" pitchFamily="34" charset="-127"/>
                <a:ea typeface="Gulim" panose="020B0600000101010101" pitchFamily="34" charset="-127"/>
              </a:rPr>
              <a:t>receptive language</a:t>
            </a:r>
            <a:endParaRPr lang="en-GB" b="1" dirty="0">
              <a:solidFill>
                <a:schemeClr val="accent5">
                  <a:lumMod val="75000"/>
                </a:schemeClr>
              </a:solidFill>
              <a:latin typeface="Gulim" panose="020B0600000101010101" pitchFamily="34" charset="-127"/>
              <a:ea typeface="Gulim" panose="020B0600000101010101" pitchFamily="34" charset="-127"/>
            </a:endParaRPr>
          </a:p>
        </p:txBody>
      </p:sp>
      <p:sp>
        <p:nvSpPr>
          <p:cNvPr id="3" name="Content Placeholder 2"/>
          <p:cNvSpPr>
            <a:spLocks noGrp="1"/>
          </p:cNvSpPr>
          <p:nvPr>
            <p:ph idx="1"/>
          </p:nvPr>
        </p:nvSpPr>
        <p:spPr>
          <a:xfrm>
            <a:off x="457200" y="1340768"/>
            <a:ext cx="8229600" cy="5184576"/>
          </a:xfrm>
        </p:spPr>
        <p:txBody>
          <a:bodyPr>
            <a:normAutofit/>
          </a:bodyPr>
          <a:lstStyle/>
          <a:p>
            <a:r>
              <a:rPr lang="en-GB" b="1" dirty="0" smtClean="0">
                <a:solidFill>
                  <a:srgbClr val="00B050"/>
                </a:solidFill>
                <a:latin typeface="Gulim" panose="020B0600000101010101" pitchFamily="34" charset="-127"/>
                <a:ea typeface="Gulim" panose="020B0600000101010101" pitchFamily="34" charset="-127"/>
              </a:rPr>
              <a:t>Cue your child in to what’s happening by using simple clear language</a:t>
            </a:r>
          </a:p>
          <a:p>
            <a:r>
              <a:rPr lang="en-GB" b="1" dirty="0" smtClean="0">
                <a:solidFill>
                  <a:srgbClr val="00B050"/>
                </a:solidFill>
                <a:latin typeface="Gulim" panose="020B0600000101010101" pitchFamily="34" charset="-127"/>
                <a:ea typeface="Gulim" panose="020B0600000101010101" pitchFamily="34" charset="-127"/>
              </a:rPr>
              <a:t>You can support </a:t>
            </a:r>
            <a:r>
              <a:rPr lang="en-GB" b="1" dirty="0" smtClean="0">
                <a:solidFill>
                  <a:srgbClr val="00B050"/>
                </a:solidFill>
                <a:latin typeface="Gulim" panose="020B0600000101010101" pitchFamily="34" charset="-127"/>
                <a:ea typeface="Gulim" panose="020B0600000101010101" pitchFamily="34" charset="-127"/>
              </a:rPr>
              <a:t>key words</a:t>
            </a:r>
            <a:r>
              <a:rPr lang="en-GB" b="1" dirty="0" smtClean="0">
                <a:solidFill>
                  <a:srgbClr val="00B050"/>
                </a:solidFill>
                <a:latin typeface="Gulim" panose="020B0600000101010101" pitchFamily="34" charset="-127"/>
                <a:ea typeface="Gulim" panose="020B0600000101010101" pitchFamily="34" charset="-127"/>
              </a:rPr>
              <a:t> </a:t>
            </a:r>
            <a:r>
              <a:rPr lang="en-GB" b="1" dirty="0" smtClean="0">
                <a:solidFill>
                  <a:srgbClr val="00B050"/>
                </a:solidFill>
                <a:latin typeface="Gulim" panose="020B0600000101010101" pitchFamily="34" charset="-127"/>
                <a:ea typeface="Gulim" panose="020B0600000101010101" pitchFamily="34" charset="-127"/>
              </a:rPr>
              <a:t>with objects, </a:t>
            </a:r>
            <a:r>
              <a:rPr lang="en-GB" b="1" dirty="0">
                <a:solidFill>
                  <a:srgbClr val="00B050"/>
                </a:solidFill>
                <a:latin typeface="Gulim" panose="020B0600000101010101" pitchFamily="34" charset="-127"/>
                <a:ea typeface="Gulim" panose="020B0600000101010101" pitchFamily="34" charset="-127"/>
              </a:rPr>
              <a:t>s</a:t>
            </a:r>
            <a:r>
              <a:rPr lang="en-GB" b="1" dirty="0" smtClean="0">
                <a:solidFill>
                  <a:srgbClr val="00B050"/>
                </a:solidFill>
                <a:latin typeface="Gulim" panose="020B0600000101010101" pitchFamily="34" charset="-127"/>
                <a:ea typeface="Gulim" panose="020B0600000101010101" pitchFamily="34" charset="-127"/>
              </a:rPr>
              <a:t>ounds, signs, photos, symbols and written words (depending on their level of understanding). </a:t>
            </a:r>
          </a:p>
          <a:p>
            <a:r>
              <a:rPr lang="en-GB" b="1" dirty="0" smtClean="0">
                <a:solidFill>
                  <a:srgbClr val="00B050"/>
                </a:solidFill>
                <a:latin typeface="Gulim" panose="020B0600000101010101" pitchFamily="34" charset="-127"/>
                <a:ea typeface="Gulim" panose="020B0600000101010101" pitchFamily="34" charset="-127"/>
              </a:rPr>
              <a:t>Teach your child key words e.g. more, finish, help, toilet, cuddle, play, food, share, my turn/your turn, stop, go, drink…..</a:t>
            </a:r>
          </a:p>
          <a:p>
            <a:pPr marL="0" indent="0">
              <a:buNone/>
            </a:pPr>
            <a:endParaRPr lang="en-GB" b="1" dirty="0">
              <a:solidFill>
                <a:srgbClr val="00B050"/>
              </a:solidFill>
              <a:latin typeface="Gulim" panose="020B0600000101010101" pitchFamily="34" charset="-127"/>
              <a:ea typeface="Gulim" panose="020B0600000101010101" pitchFamily="34" charset="-127"/>
            </a:endParaRPr>
          </a:p>
        </p:txBody>
      </p:sp>
    </p:spTree>
    <p:extLst>
      <p:ext uri="{BB962C8B-B14F-4D97-AF65-F5344CB8AC3E}">
        <p14:creationId xmlns:p14="http://schemas.microsoft.com/office/powerpoint/2010/main" val="12304772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b="1" dirty="0" smtClean="0">
                <a:solidFill>
                  <a:srgbClr val="00B050"/>
                </a:solidFill>
                <a:latin typeface="Gulim" panose="020B0600000101010101" pitchFamily="34" charset="-127"/>
                <a:ea typeface="Gulim" panose="020B0600000101010101" pitchFamily="34" charset="-127"/>
              </a:rPr>
              <a:t>Use simple routine cards</a:t>
            </a:r>
          </a:p>
          <a:p>
            <a:r>
              <a:rPr lang="en-GB" b="1" dirty="0" smtClean="0">
                <a:solidFill>
                  <a:srgbClr val="00B050"/>
                </a:solidFill>
                <a:latin typeface="Gulim" panose="020B0600000101010101" pitchFamily="34" charset="-127"/>
                <a:ea typeface="Gulim" panose="020B0600000101010101" pitchFamily="34" charset="-127"/>
              </a:rPr>
              <a:t>Your phone </a:t>
            </a:r>
            <a:r>
              <a:rPr lang="en-GB" b="1" dirty="0" smtClean="0">
                <a:solidFill>
                  <a:srgbClr val="00B050"/>
                </a:solidFill>
                <a:latin typeface="Gulim" panose="020B0600000101010101" pitchFamily="34" charset="-127"/>
                <a:ea typeface="Gulim" panose="020B0600000101010101" pitchFamily="34" charset="-127"/>
              </a:rPr>
              <a:t>is great for </a:t>
            </a:r>
            <a:r>
              <a:rPr lang="en-GB" b="1" dirty="0" smtClean="0">
                <a:solidFill>
                  <a:srgbClr val="00B050"/>
                </a:solidFill>
                <a:latin typeface="Gulim" panose="020B0600000101010101" pitchFamily="34" charset="-127"/>
                <a:ea typeface="Gulim" panose="020B0600000101010101" pitchFamily="34" charset="-127"/>
              </a:rPr>
              <a:t>photo’s, sounds</a:t>
            </a:r>
          </a:p>
          <a:p>
            <a:r>
              <a:rPr lang="en-GB" b="1" dirty="0" smtClean="0">
                <a:solidFill>
                  <a:srgbClr val="00B050"/>
                </a:solidFill>
                <a:latin typeface="Gulim" panose="020B0600000101010101" pitchFamily="34" charset="-127"/>
                <a:ea typeface="Gulim" panose="020B0600000101010101" pitchFamily="34" charset="-127"/>
              </a:rPr>
              <a:t>The way things are laid out e.g. things kept in the same place so they learn where to find things</a:t>
            </a:r>
          </a:p>
          <a:p>
            <a:r>
              <a:rPr lang="en-GB" b="1" dirty="0" smtClean="0">
                <a:solidFill>
                  <a:srgbClr val="00B050"/>
                </a:solidFill>
                <a:latin typeface="Gulim" panose="020B0600000101010101" pitchFamily="34" charset="-127"/>
                <a:ea typeface="Gulim" panose="020B0600000101010101" pitchFamily="34" charset="-127"/>
              </a:rPr>
              <a:t>Countdowns to activities </a:t>
            </a:r>
            <a:r>
              <a:rPr lang="en-GB" b="1" dirty="0" smtClean="0">
                <a:solidFill>
                  <a:srgbClr val="00B050"/>
                </a:solidFill>
                <a:latin typeface="Gulim" panose="020B0600000101010101" pitchFamily="34" charset="-127"/>
                <a:ea typeface="Gulim" panose="020B0600000101010101" pitchFamily="34" charset="-127"/>
              </a:rPr>
              <a:t>finishing and telling your child when something has finished</a:t>
            </a:r>
          </a:p>
          <a:p>
            <a:endParaRPr lang="en-GB" b="1" dirty="0" smtClean="0">
              <a:solidFill>
                <a:srgbClr val="00B050"/>
              </a:solidFill>
              <a:latin typeface="Gulim" panose="020B0600000101010101" pitchFamily="34" charset="-127"/>
              <a:ea typeface="Gulim" panose="020B0600000101010101" pitchFamily="34" charset="-127"/>
            </a:endParaRPr>
          </a:p>
          <a:p>
            <a:endParaRPr lang="en-GB" b="1" dirty="0">
              <a:solidFill>
                <a:srgbClr val="00B050"/>
              </a:solidFill>
              <a:latin typeface="Gulim" panose="020B0600000101010101" pitchFamily="34" charset="-127"/>
              <a:ea typeface="Gulim" panose="020B0600000101010101" pitchFamily="34" charset="-127"/>
            </a:endParaRPr>
          </a:p>
        </p:txBody>
      </p:sp>
      <p:sp>
        <p:nvSpPr>
          <p:cNvPr id="4" name="Title 1"/>
          <p:cNvSpPr txBox="1">
            <a:spLocks/>
          </p:cNvSpPr>
          <p:nvPr/>
        </p:nvSpPr>
        <p:spPr>
          <a:xfrm>
            <a:off x="467544" y="260648"/>
            <a:ext cx="8229600" cy="1143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solidFill>
                  <a:schemeClr val="accent5">
                    <a:lumMod val="75000"/>
                  </a:schemeClr>
                </a:solidFill>
                <a:latin typeface="Gulim" panose="020B0600000101010101" pitchFamily="34" charset="-127"/>
                <a:ea typeface="Gulim" panose="020B0600000101010101" pitchFamily="34" charset="-127"/>
              </a:rPr>
              <a:t>Systems to support understanding</a:t>
            </a:r>
            <a:endParaRPr lang="en-GB" b="1" dirty="0">
              <a:solidFill>
                <a:schemeClr val="accent5">
                  <a:lumMod val="75000"/>
                </a:schemeClr>
              </a:solidFill>
              <a:latin typeface="Gulim" panose="020B0600000101010101" pitchFamily="34" charset="-127"/>
              <a:ea typeface="Gulim" panose="020B0600000101010101" pitchFamily="34" charset="-127"/>
            </a:endParaRPr>
          </a:p>
        </p:txBody>
      </p:sp>
    </p:spTree>
    <p:extLst>
      <p:ext uri="{BB962C8B-B14F-4D97-AF65-F5344CB8AC3E}">
        <p14:creationId xmlns:p14="http://schemas.microsoft.com/office/powerpoint/2010/main" val="1642269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67544" y="476672"/>
            <a:ext cx="8136904" cy="5904656"/>
          </a:xfrm>
          <a:prstGeom prst="rect">
            <a:avLst/>
          </a:prstGeom>
        </p:spPr>
        <p:txBody>
          <a:bodyPr>
            <a:normAutofit/>
          </a:bodyPr>
          <a:lstStyle/>
          <a:p>
            <a:pPr marL="45720" indent="0" algn="ctr">
              <a:buNone/>
            </a:pPr>
            <a:r>
              <a:rPr lang="en-GB" sz="3600" b="1" dirty="0" smtClean="0">
                <a:solidFill>
                  <a:schemeClr val="accent5">
                    <a:lumMod val="75000"/>
                  </a:schemeClr>
                </a:solidFill>
                <a:latin typeface="Gulim" panose="020B0600000101010101" pitchFamily="34" charset="-127"/>
                <a:ea typeface="Gulim" panose="020B0600000101010101" pitchFamily="34" charset="-127"/>
              </a:rPr>
              <a:t>The Communication Team….</a:t>
            </a:r>
          </a:p>
          <a:p>
            <a:pPr marL="45720" indent="0" algn="ctr">
              <a:buNone/>
            </a:pPr>
            <a:endParaRPr lang="en-GB" sz="1400" b="1" dirty="0" smtClean="0">
              <a:solidFill>
                <a:schemeClr val="accent5">
                  <a:lumMod val="75000"/>
                </a:schemeClr>
              </a:solidFill>
              <a:latin typeface="Gulim" panose="020B0600000101010101" pitchFamily="34" charset="-127"/>
              <a:ea typeface="Gulim" panose="020B0600000101010101" pitchFamily="34" charset="-127"/>
            </a:endParaRPr>
          </a:p>
          <a:p>
            <a:pPr algn="ctr">
              <a:lnSpc>
                <a:spcPct val="150000"/>
              </a:lnSpc>
            </a:pPr>
            <a:r>
              <a:rPr lang="en-GB" sz="2800" dirty="0" smtClean="0">
                <a:solidFill>
                  <a:srgbClr val="00B050"/>
                </a:solidFill>
                <a:latin typeface="Gulim" panose="020B0600000101010101" pitchFamily="34" charset="-127"/>
                <a:ea typeface="Gulim" panose="020B0600000101010101" pitchFamily="34" charset="-127"/>
              </a:rPr>
              <a:t>We are a multi-disciplinary team</a:t>
            </a:r>
          </a:p>
          <a:p>
            <a:pPr algn="ctr">
              <a:lnSpc>
                <a:spcPct val="150000"/>
              </a:lnSpc>
            </a:pPr>
            <a:r>
              <a:rPr lang="en-GB" sz="2800" dirty="0" smtClean="0">
                <a:solidFill>
                  <a:srgbClr val="00B050"/>
                </a:solidFill>
                <a:latin typeface="Gulim" panose="020B0600000101010101" pitchFamily="34" charset="-127"/>
                <a:ea typeface="Gulim" panose="020B0600000101010101" pitchFamily="34" charset="-127"/>
              </a:rPr>
              <a:t>Work in collaboration with every class to ensure every pupil has a communication programme</a:t>
            </a:r>
            <a:endParaRPr lang="en-GB" sz="2800" dirty="0">
              <a:solidFill>
                <a:srgbClr val="00B050"/>
              </a:solidFill>
              <a:latin typeface="Gulim" panose="020B0600000101010101" pitchFamily="34" charset="-127"/>
              <a:ea typeface="Gulim" panose="020B0600000101010101" pitchFamily="34" charset="-127"/>
            </a:endParaRPr>
          </a:p>
          <a:p>
            <a:pPr algn="ctr">
              <a:lnSpc>
                <a:spcPct val="150000"/>
              </a:lnSpc>
            </a:pPr>
            <a:r>
              <a:rPr lang="en-GB" sz="2800" dirty="0" smtClean="0">
                <a:solidFill>
                  <a:srgbClr val="00B050"/>
                </a:solidFill>
                <a:latin typeface="Gulim" panose="020B0600000101010101" pitchFamily="34" charset="-127"/>
                <a:ea typeface="Gulim" panose="020B0600000101010101" pitchFamily="34" charset="-127"/>
              </a:rPr>
              <a:t>Provide a range of additional support</a:t>
            </a:r>
          </a:p>
          <a:p>
            <a:pPr algn="ctr">
              <a:lnSpc>
                <a:spcPct val="150000"/>
              </a:lnSpc>
            </a:pPr>
            <a:r>
              <a:rPr lang="en-GB" sz="2800" dirty="0" smtClean="0">
                <a:solidFill>
                  <a:srgbClr val="00B050"/>
                </a:solidFill>
                <a:latin typeface="Gulim" panose="020B0600000101010101" pitchFamily="34" charset="-127"/>
                <a:ea typeface="Gulim" panose="020B0600000101010101" pitchFamily="34" charset="-127"/>
              </a:rPr>
              <a:t>Work on development projects</a:t>
            </a:r>
          </a:p>
          <a:p>
            <a:pPr marL="0" indent="0" algn="ctr">
              <a:buNone/>
            </a:pPr>
            <a:endParaRPr lang="en-GB" sz="2800" dirty="0" smtClean="0">
              <a:solidFill>
                <a:srgbClr val="00B050"/>
              </a:solidFill>
              <a:latin typeface="Gulim" panose="020B0600000101010101" pitchFamily="34" charset="-127"/>
              <a:ea typeface="Gulim" panose="020B0600000101010101" pitchFamily="34" charset="-127"/>
            </a:endParaRPr>
          </a:p>
          <a:p>
            <a:pPr algn="ctr"/>
            <a:endParaRPr lang="en-GB" sz="2800" dirty="0">
              <a:latin typeface="Baskerville Old Face" panose="02020602080505020303" pitchFamily="18" charset="0"/>
            </a:endParaRPr>
          </a:p>
          <a:p>
            <a:pPr algn="ctr"/>
            <a:endParaRPr lang="en-GB" sz="2800" dirty="0">
              <a:latin typeface="Baskerville Old Face" panose="02020602080505020303" pitchFamily="18" charset="0"/>
            </a:endParaRPr>
          </a:p>
        </p:txBody>
      </p:sp>
      <p:sp>
        <p:nvSpPr>
          <p:cNvPr id="4" name="5-Point Star 3"/>
          <p:cNvSpPr/>
          <p:nvPr/>
        </p:nvSpPr>
        <p:spPr>
          <a:xfrm>
            <a:off x="7456459" y="6252562"/>
            <a:ext cx="358140" cy="3581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5-Point Star 4"/>
          <p:cNvSpPr/>
          <p:nvPr/>
        </p:nvSpPr>
        <p:spPr>
          <a:xfrm>
            <a:off x="7838453" y="5517232"/>
            <a:ext cx="914400" cy="914400"/>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5-Point Star 5"/>
          <p:cNvSpPr/>
          <p:nvPr/>
        </p:nvSpPr>
        <p:spPr>
          <a:xfrm>
            <a:off x="7167534" y="5517232"/>
            <a:ext cx="577850" cy="548640"/>
          </a:xfrm>
          <a:prstGeom prst="star5">
            <a:avLst/>
          </a:prstGeom>
          <a:solidFill>
            <a:srgbClr val="FB858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28182049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988840"/>
            <a:ext cx="8352928" cy="4608512"/>
          </a:xfrm>
        </p:spPr>
        <p:txBody>
          <a:bodyPr>
            <a:normAutofit fontScale="85000" lnSpcReduction="10000"/>
          </a:bodyPr>
          <a:lstStyle/>
          <a:p>
            <a:pPr marL="0" indent="0" algn="ctr">
              <a:spcAft>
                <a:spcPts val="0"/>
              </a:spcAft>
              <a:buNone/>
            </a:pPr>
            <a:endParaRPr lang="en-GB" sz="4800" dirty="0">
              <a:solidFill>
                <a:srgbClr val="00B050"/>
              </a:solidFill>
              <a:latin typeface="Gulim" panose="020B0600000101010101" pitchFamily="34" charset="-127"/>
              <a:ea typeface="Gulim" panose="020B0600000101010101" pitchFamily="34" charset="-127"/>
            </a:endParaRPr>
          </a:p>
          <a:p>
            <a:pPr marL="0" indent="0" algn="ctr">
              <a:buNone/>
            </a:pPr>
            <a:r>
              <a:rPr lang="en-US" sz="4800" dirty="0">
                <a:solidFill>
                  <a:srgbClr val="00B050"/>
                </a:solidFill>
                <a:latin typeface="Gulim" panose="020B0600000101010101" pitchFamily="34" charset="-127"/>
                <a:ea typeface="Gulim" panose="020B0600000101010101" pitchFamily="34" charset="-127"/>
              </a:rPr>
              <a:t>At </a:t>
            </a:r>
            <a:r>
              <a:rPr lang="en-US" sz="4800" dirty="0" err="1">
                <a:solidFill>
                  <a:srgbClr val="00B050"/>
                </a:solidFill>
                <a:latin typeface="Gulim" panose="020B0600000101010101" pitchFamily="34" charset="-127"/>
                <a:ea typeface="Gulim" panose="020B0600000101010101" pitchFamily="34" charset="-127"/>
              </a:rPr>
              <a:t>Glyne</a:t>
            </a:r>
            <a:r>
              <a:rPr lang="en-US" sz="4800" dirty="0">
                <a:solidFill>
                  <a:srgbClr val="00B050"/>
                </a:solidFill>
                <a:latin typeface="Gulim" panose="020B0600000101010101" pitchFamily="34" charset="-127"/>
                <a:ea typeface="Gulim" panose="020B0600000101010101" pitchFamily="34" charset="-127"/>
              </a:rPr>
              <a:t> Gap language is described as the comprehension of a vocabulary (receptive language) and how this vocabulary is </a:t>
            </a:r>
            <a:r>
              <a:rPr lang="en-US" sz="4800" dirty="0" smtClean="0">
                <a:solidFill>
                  <a:srgbClr val="00B050"/>
                </a:solidFill>
                <a:latin typeface="Gulim" panose="020B0600000101010101" pitchFamily="34" charset="-127"/>
                <a:ea typeface="Gulim" panose="020B0600000101010101" pitchFamily="34" charset="-127"/>
              </a:rPr>
              <a:t>used</a:t>
            </a:r>
          </a:p>
          <a:p>
            <a:pPr marL="0" indent="0" algn="ctr">
              <a:buNone/>
            </a:pPr>
            <a:r>
              <a:rPr lang="en-US" sz="4800" dirty="0" smtClean="0">
                <a:solidFill>
                  <a:srgbClr val="00B050"/>
                </a:solidFill>
                <a:latin typeface="Gulim" panose="020B0600000101010101" pitchFamily="34" charset="-127"/>
                <a:ea typeface="Gulim" panose="020B0600000101010101" pitchFamily="34" charset="-127"/>
              </a:rPr>
              <a:t> </a:t>
            </a:r>
            <a:r>
              <a:rPr lang="en-US" sz="4800" dirty="0">
                <a:solidFill>
                  <a:srgbClr val="00B050"/>
                </a:solidFill>
                <a:latin typeface="Gulim" panose="020B0600000101010101" pitchFamily="34" charset="-127"/>
                <a:ea typeface="Gulim" panose="020B0600000101010101" pitchFamily="34" charset="-127"/>
              </a:rPr>
              <a:t>(expressive language). </a:t>
            </a:r>
            <a:endParaRPr lang="en-GB" sz="4800" dirty="0">
              <a:solidFill>
                <a:srgbClr val="00B050"/>
              </a:solidFill>
              <a:latin typeface="Gulim" panose="020B0600000101010101" pitchFamily="34" charset="-127"/>
              <a:ea typeface="Gulim" panose="020B0600000101010101" pitchFamily="34" charset="-127"/>
            </a:endParaRPr>
          </a:p>
          <a:p>
            <a:endParaRPr lang="en-GB" dirty="0"/>
          </a:p>
        </p:txBody>
      </p:sp>
      <p:sp>
        <p:nvSpPr>
          <p:cNvPr id="3" name="Title 2"/>
          <p:cNvSpPr>
            <a:spLocks noGrp="1"/>
          </p:cNvSpPr>
          <p:nvPr>
            <p:ph type="title"/>
          </p:nvPr>
        </p:nvSpPr>
        <p:spPr>
          <a:xfrm>
            <a:off x="385192" y="1177113"/>
            <a:ext cx="8229600" cy="1143000"/>
          </a:xfrm>
        </p:spPr>
        <p:txBody>
          <a:bodyPr>
            <a:normAutofit/>
          </a:bodyPr>
          <a:lstStyle/>
          <a:p>
            <a:r>
              <a:rPr lang="en-GB" b="1" dirty="0" smtClean="0">
                <a:solidFill>
                  <a:schemeClr val="accent5">
                    <a:lumMod val="75000"/>
                  </a:schemeClr>
                </a:solidFill>
                <a:latin typeface="Gulim" panose="020B0600000101010101" pitchFamily="34" charset="-127"/>
                <a:ea typeface="Gulim" panose="020B0600000101010101" pitchFamily="34" charset="-127"/>
              </a:rPr>
              <a:t>What is Expressive Language?</a:t>
            </a:r>
            <a:endParaRPr lang="en-GB" b="1" dirty="0">
              <a:solidFill>
                <a:schemeClr val="accent5">
                  <a:lumMod val="75000"/>
                </a:schemeClr>
              </a:solidFill>
              <a:latin typeface="Gulim" panose="020B0600000101010101" pitchFamily="34" charset="-127"/>
              <a:ea typeface="Gulim" panose="020B0600000101010101" pitchFamily="34" charset="-127"/>
            </a:endParaRPr>
          </a:p>
        </p:txBody>
      </p:sp>
      <p:sp>
        <p:nvSpPr>
          <p:cNvPr id="8" name="5-Point Star 7"/>
          <p:cNvSpPr/>
          <p:nvPr/>
        </p:nvSpPr>
        <p:spPr>
          <a:xfrm>
            <a:off x="4117998" y="995978"/>
            <a:ext cx="358140" cy="3581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5-Point Star 8"/>
          <p:cNvSpPr/>
          <p:nvPr/>
        </p:nvSpPr>
        <p:spPr>
          <a:xfrm>
            <a:off x="4499992" y="260648"/>
            <a:ext cx="914400" cy="914400"/>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 name="5-Point Star 9"/>
          <p:cNvSpPr/>
          <p:nvPr/>
        </p:nvSpPr>
        <p:spPr>
          <a:xfrm>
            <a:off x="3829073" y="260648"/>
            <a:ext cx="577850" cy="548640"/>
          </a:xfrm>
          <a:prstGeom prst="star5">
            <a:avLst/>
          </a:prstGeom>
          <a:solidFill>
            <a:srgbClr val="FB858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28396124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132856"/>
            <a:ext cx="8229600" cy="3629000"/>
          </a:xfrm>
        </p:spPr>
        <p:txBody>
          <a:bodyPr/>
          <a:lstStyle/>
          <a:p>
            <a:pPr marL="0" indent="0">
              <a:buNone/>
            </a:pPr>
            <a:r>
              <a:rPr lang="en-GB" b="1" dirty="0" smtClean="0">
                <a:solidFill>
                  <a:srgbClr val="00B050"/>
                </a:solidFill>
                <a:latin typeface="Gulim" panose="020B0600000101010101" pitchFamily="34" charset="-127"/>
                <a:ea typeface="Gulim" panose="020B0600000101010101" pitchFamily="34" charset="-127"/>
              </a:rPr>
              <a:t>Speech</a:t>
            </a:r>
            <a:r>
              <a:rPr lang="en-GB" dirty="0" smtClean="0">
                <a:solidFill>
                  <a:srgbClr val="00B050"/>
                </a:solidFill>
                <a:latin typeface="Gulim" panose="020B0600000101010101" pitchFamily="34" charset="-127"/>
                <a:ea typeface="Gulim" panose="020B0600000101010101" pitchFamily="34" charset="-127"/>
              </a:rPr>
              <a:t> is t</a:t>
            </a:r>
            <a:r>
              <a:rPr lang="en-US" dirty="0" smtClean="0">
                <a:solidFill>
                  <a:srgbClr val="00B050"/>
                </a:solidFill>
                <a:latin typeface="Gulim" panose="020B0600000101010101" pitchFamily="34" charset="-127"/>
                <a:ea typeface="Gulim" panose="020B0600000101010101" pitchFamily="34" charset="-127"/>
              </a:rPr>
              <a:t>he sounds used to produce words. This includes how people speak, the fluency, volume, intonation and pitch used to support meaning.</a:t>
            </a:r>
          </a:p>
          <a:p>
            <a:pPr marL="0" indent="0">
              <a:buNone/>
            </a:pPr>
            <a:endParaRPr lang="en-GB" sz="1200" dirty="0" smtClean="0">
              <a:solidFill>
                <a:srgbClr val="00B050"/>
              </a:solidFill>
              <a:latin typeface="Gulim" panose="020B0600000101010101" pitchFamily="34" charset="-127"/>
              <a:ea typeface="Gulim" panose="020B0600000101010101" pitchFamily="34" charset="-127"/>
            </a:endParaRPr>
          </a:p>
          <a:p>
            <a:pPr marL="0" indent="0">
              <a:buNone/>
            </a:pPr>
            <a:r>
              <a:rPr lang="en-GB" b="1" dirty="0" smtClean="0">
                <a:solidFill>
                  <a:srgbClr val="00B050"/>
                </a:solidFill>
                <a:latin typeface="Gulim" panose="020B0600000101010101" pitchFamily="34" charset="-127"/>
                <a:ea typeface="Gulim" panose="020B0600000101010101" pitchFamily="34" charset="-127"/>
              </a:rPr>
              <a:t>AAC</a:t>
            </a:r>
            <a:r>
              <a:rPr lang="en-GB" dirty="0" smtClean="0">
                <a:solidFill>
                  <a:srgbClr val="00B050"/>
                </a:solidFill>
                <a:latin typeface="Gulim" panose="020B0600000101010101" pitchFamily="34" charset="-127"/>
                <a:ea typeface="Gulim" panose="020B0600000101010101" pitchFamily="34" charset="-127"/>
              </a:rPr>
              <a:t> is every communication method other than speech!</a:t>
            </a:r>
          </a:p>
          <a:p>
            <a:pPr marL="0" indent="0">
              <a:buNone/>
            </a:pPr>
            <a:endParaRPr lang="en-GB" dirty="0">
              <a:latin typeface="Gulim" panose="020B0600000101010101" pitchFamily="34" charset="-127"/>
              <a:ea typeface="Gulim" panose="020B0600000101010101" pitchFamily="34" charset="-127"/>
            </a:endParaRPr>
          </a:p>
        </p:txBody>
      </p:sp>
      <p:sp>
        <p:nvSpPr>
          <p:cNvPr id="4" name="5-Point Star 3"/>
          <p:cNvSpPr/>
          <p:nvPr/>
        </p:nvSpPr>
        <p:spPr>
          <a:xfrm>
            <a:off x="827584" y="332656"/>
            <a:ext cx="358140" cy="3581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5-Point Star 4"/>
          <p:cNvSpPr/>
          <p:nvPr/>
        </p:nvSpPr>
        <p:spPr>
          <a:xfrm>
            <a:off x="1331640" y="332656"/>
            <a:ext cx="914400" cy="914400"/>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5-Point Star 5"/>
          <p:cNvSpPr/>
          <p:nvPr/>
        </p:nvSpPr>
        <p:spPr>
          <a:xfrm>
            <a:off x="746881" y="972736"/>
            <a:ext cx="577850" cy="548640"/>
          </a:xfrm>
          <a:prstGeom prst="star5">
            <a:avLst/>
          </a:prstGeom>
          <a:solidFill>
            <a:srgbClr val="FB858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28633185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88640"/>
            <a:ext cx="8496944" cy="6480720"/>
          </a:xfrm>
        </p:spPr>
        <p:txBody>
          <a:bodyPr>
            <a:normAutofit fontScale="55000" lnSpcReduction="20000"/>
          </a:bodyPr>
          <a:lstStyle/>
          <a:p>
            <a:pPr marL="0" indent="0" algn="ctr">
              <a:buNone/>
            </a:pPr>
            <a:r>
              <a:rPr lang="en-GB" sz="5100" b="1" dirty="0">
                <a:solidFill>
                  <a:srgbClr val="0070C0"/>
                </a:solidFill>
                <a:latin typeface="Gulim" panose="020B0600000101010101" pitchFamily="34" charset="-127"/>
                <a:ea typeface="Gulim" panose="020B0600000101010101" pitchFamily="34" charset="-127"/>
              </a:rPr>
              <a:t>For our pupils developing their </a:t>
            </a:r>
            <a:r>
              <a:rPr lang="en-GB" sz="5100" b="1" dirty="0" smtClean="0">
                <a:solidFill>
                  <a:srgbClr val="0070C0"/>
                </a:solidFill>
                <a:latin typeface="Gulim" panose="020B0600000101010101" pitchFamily="34" charset="-127"/>
                <a:ea typeface="Gulim" panose="020B0600000101010101" pitchFamily="34" charset="-127"/>
              </a:rPr>
              <a:t>expressive skills </a:t>
            </a:r>
            <a:r>
              <a:rPr lang="en-GB" sz="5100" b="1" dirty="0">
                <a:solidFill>
                  <a:srgbClr val="0070C0"/>
                </a:solidFill>
                <a:latin typeface="Gulim" panose="020B0600000101010101" pitchFamily="34" charset="-127"/>
                <a:ea typeface="Gulim" panose="020B0600000101010101" pitchFamily="34" charset="-127"/>
              </a:rPr>
              <a:t>enables </a:t>
            </a:r>
            <a:r>
              <a:rPr lang="en-GB" sz="5100" b="1" dirty="0" smtClean="0">
                <a:solidFill>
                  <a:srgbClr val="0070C0"/>
                </a:solidFill>
                <a:latin typeface="Gulim" panose="020B0600000101010101" pitchFamily="34" charset="-127"/>
                <a:ea typeface="Gulim" panose="020B0600000101010101" pitchFamily="34" charset="-127"/>
              </a:rPr>
              <a:t>them...</a:t>
            </a:r>
            <a:endParaRPr lang="en-GB" sz="5100" b="1" dirty="0">
              <a:solidFill>
                <a:srgbClr val="0070C0"/>
              </a:solidFill>
              <a:latin typeface="Gulim" panose="020B0600000101010101" pitchFamily="34" charset="-127"/>
              <a:ea typeface="Gulim" panose="020B0600000101010101" pitchFamily="34" charset="-127"/>
            </a:endParaRPr>
          </a:p>
          <a:p>
            <a:pPr marL="0" indent="0">
              <a:buNone/>
            </a:pPr>
            <a:endParaRPr lang="en-GB" sz="1200" dirty="0">
              <a:latin typeface="Comic Sans MS" panose="030F0702030302020204" pitchFamily="66" charset="0"/>
            </a:endParaRPr>
          </a:p>
          <a:p>
            <a:pPr>
              <a:lnSpc>
                <a:spcPct val="170000"/>
              </a:lnSpc>
            </a:pPr>
            <a:r>
              <a:rPr lang="en-GB" altLang="en-US" sz="3300" b="1" dirty="0">
                <a:solidFill>
                  <a:srgbClr val="00B050"/>
                </a:solidFill>
                <a:latin typeface="Gulim" panose="020B0600000101010101" pitchFamily="34" charset="-127"/>
                <a:ea typeface="Gulim" panose="020B0600000101010101" pitchFamily="34" charset="-127"/>
              </a:rPr>
              <a:t>To have a chat, interact with someone</a:t>
            </a:r>
          </a:p>
          <a:p>
            <a:pPr>
              <a:lnSpc>
                <a:spcPct val="170000"/>
              </a:lnSpc>
            </a:pPr>
            <a:r>
              <a:rPr lang="en-GB" altLang="en-US" sz="3300" b="1" dirty="0">
                <a:solidFill>
                  <a:srgbClr val="00B050"/>
                </a:solidFill>
                <a:latin typeface="Gulim" panose="020B0600000101010101" pitchFamily="34" charset="-127"/>
                <a:ea typeface="Gulim" panose="020B0600000101010101" pitchFamily="34" charset="-127"/>
              </a:rPr>
              <a:t>To gain someone's attention</a:t>
            </a:r>
          </a:p>
          <a:p>
            <a:pPr>
              <a:lnSpc>
                <a:spcPct val="170000"/>
              </a:lnSpc>
            </a:pPr>
            <a:r>
              <a:rPr lang="en-GB" altLang="en-US" sz="3300" b="1" dirty="0">
                <a:solidFill>
                  <a:srgbClr val="00B050"/>
                </a:solidFill>
                <a:latin typeface="Gulim" panose="020B0600000101010101" pitchFamily="34" charset="-127"/>
                <a:ea typeface="Gulim" panose="020B0600000101010101" pitchFamily="34" charset="-127"/>
              </a:rPr>
              <a:t>To get what </a:t>
            </a:r>
            <a:r>
              <a:rPr lang="en-GB" altLang="en-US" sz="3300" b="1" dirty="0" smtClean="0">
                <a:solidFill>
                  <a:srgbClr val="00B050"/>
                </a:solidFill>
                <a:latin typeface="Gulim" panose="020B0600000101010101" pitchFamily="34" charset="-127"/>
                <a:ea typeface="Gulim" panose="020B0600000101010101" pitchFamily="34" charset="-127"/>
              </a:rPr>
              <a:t>they want</a:t>
            </a:r>
            <a:r>
              <a:rPr lang="en-GB" altLang="en-US" sz="3300" b="1" dirty="0">
                <a:solidFill>
                  <a:srgbClr val="00B050"/>
                </a:solidFill>
                <a:latin typeface="Gulim" panose="020B0600000101010101" pitchFamily="34" charset="-127"/>
                <a:ea typeface="Gulim" panose="020B0600000101010101" pitchFamily="34" charset="-127"/>
              </a:rPr>
              <a:t>!</a:t>
            </a:r>
          </a:p>
          <a:p>
            <a:pPr>
              <a:lnSpc>
                <a:spcPct val="170000"/>
              </a:lnSpc>
            </a:pPr>
            <a:r>
              <a:rPr lang="en-GB" altLang="en-US" sz="3300" b="1" dirty="0">
                <a:solidFill>
                  <a:srgbClr val="00B050"/>
                </a:solidFill>
                <a:latin typeface="Gulim" panose="020B0600000101010101" pitchFamily="34" charset="-127"/>
                <a:ea typeface="Gulim" panose="020B0600000101010101" pitchFamily="34" charset="-127"/>
              </a:rPr>
              <a:t>To express how </a:t>
            </a:r>
            <a:r>
              <a:rPr lang="en-GB" altLang="en-US" sz="3300" b="1" dirty="0" smtClean="0">
                <a:solidFill>
                  <a:srgbClr val="00B050"/>
                </a:solidFill>
                <a:latin typeface="Gulim" panose="020B0600000101010101" pitchFamily="34" charset="-127"/>
                <a:ea typeface="Gulim" panose="020B0600000101010101" pitchFamily="34" charset="-127"/>
              </a:rPr>
              <a:t>they feel </a:t>
            </a:r>
            <a:r>
              <a:rPr lang="en-GB" altLang="en-US" sz="3300" b="1" dirty="0">
                <a:solidFill>
                  <a:srgbClr val="00B050"/>
                </a:solidFill>
                <a:latin typeface="Gulim" panose="020B0600000101010101" pitchFamily="34" charset="-127"/>
                <a:ea typeface="Gulim" panose="020B0600000101010101" pitchFamily="34" charset="-127"/>
              </a:rPr>
              <a:t>and what </a:t>
            </a:r>
            <a:r>
              <a:rPr lang="en-GB" altLang="en-US" sz="3300" b="1" dirty="0" smtClean="0">
                <a:solidFill>
                  <a:srgbClr val="00B050"/>
                </a:solidFill>
                <a:latin typeface="Gulim" panose="020B0600000101010101" pitchFamily="34" charset="-127"/>
                <a:ea typeface="Gulim" panose="020B0600000101010101" pitchFamily="34" charset="-127"/>
              </a:rPr>
              <a:t>they think</a:t>
            </a:r>
            <a:endParaRPr lang="en-GB" altLang="en-US" sz="3300" b="1" dirty="0">
              <a:solidFill>
                <a:srgbClr val="00B050"/>
              </a:solidFill>
              <a:latin typeface="Gulim" panose="020B0600000101010101" pitchFamily="34" charset="-127"/>
              <a:ea typeface="Gulim" panose="020B0600000101010101" pitchFamily="34" charset="-127"/>
            </a:endParaRPr>
          </a:p>
          <a:p>
            <a:pPr>
              <a:lnSpc>
                <a:spcPct val="170000"/>
              </a:lnSpc>
            </a:pPr>
            <a:r>
              <a:rPr lang="en-GB" altLang="en-US" sz="3300" b="1" dirty="0">
                <a:solidFill>
                  <a:srgbClr val="00B050"/>
                </a:solidFill>
                <a:latin typeface="Gulim" panose="020B0600000101010101" pitchFamily="34" charset="-127"/>
                <a:ea typeface="Gulim" panose="020B0600000101010101" pitchFamily="34" charset="-127"/>
              </a:rPr>
              <a:t>To </a:t>
            </a:r>
            <a:r>
              <a:rPr lang="en-GB" altLang="en-US" sz="3300" b="1" dirty="0" smtClean="0">
                <a:solidFill>
                  <a:srgbClr val="00B050"/>
                </a:solidFill>
                <a:latin typeface="Gulim" panose="020B0600000101010101" pitchFamily="34" charset="-127"/>
                <a:ea typeface="Gulim" panose="020B0600000101010101" pitchFamily="34" charset="-127"/>
              </a:rPr>
              <a:t>reject </a:t>
            </a:r>
            <a:endParaRPr lang="en-GB" altLang="en-US" sz="3300" b="1" dirty="0">
              <a:solidFill>
                <a:srgbClr val="00B050"/>
              </a:solidFill>
              <a:latin typeface="Gulim" panose="020B0600000101010101" pitchFamily="34" charset="-127"/>
              <a:ea typeface="Gulim" panose="020B0600000101010101" pitchFamily="34" charset="-127"/>
            </a:endParaRPr>
          </a:p>
          <a:p>
            <a:pPr>
              <a:lnSpc>
                <a:spcPct val="170000"/>
              </a:lnSpc>
            </a:pPr>
            <a:r>
              <a:rPr lang="en-GB" altLang="en-US" sz="3300" b="1" dirty="0">
                <a:solidFill>
                  <a:srgbClr val="00B050"/>
                </a:solidFill>
                <a:latin typeface="Gulim" panose="020B0600000101010101" pitchFamily="34" charset="-127"/>
                <a:ea typeface="Gulim" panose="020B0600000101010101" pitchFamily="34" charset="-127"/>
              </a:rPr>
              <a:t>To repair communication </a:t>
            </a:r>
          </a:p>
          <a:p>
            <a:pPr>
              <a:lnSpc>
                <a:spcPct val="170000"/>
              </a:lnSpc>
            </a:pPr>
            <a:r>
              <a:rPr lang="en-GB" altLang="en-US" sz="3300" b="1" dirty="0">
                <a:solidFill>
                  <a:srgbClr val="00B050"/>
                </a:solidFill>
                <a:latin typeface="Gulim" panose="020B0600000101010101" pitchFamily="34" charset="-127"/>
                <a:ea typeface="Gulim" panose="020B0600000101010101" pitchFamily="34" charset="-127"/>
              </a:rPr>
              <a:t>To comment</a:t>
            </a:r>
          </a:p>
          <a:p>
            <a:pPr>
              <a:lnSpc>
                <a:spcPct val="170000"/>
              </a:lnSpc>
            </a:pPr>
            <a:r>
              <a:rPr lang="en-GB" altLang="en-US" sz="3300" b="1" dirty="0">
                <a:solidFill>
                  <a:srgbClr val="00B050"/>
                </a:solidFill>
                <a:latin typeface="Gulim" panose="020B0600000101010101" pitchFamily="34" charset="-127"/>
                <a:ea typeface="Gulim" panose="020B0600000101010101" pitchFamily="34" charset="-127"/>
              </a:rPr>
              <a:t>To give information</a:t>
            </a:r>
          </a:p>
          <a:p>
            <a:pPr>
              <a:lnSpc>
                <a:spcPct val="170000"/>
              </a:lnSpc>
            </a:pPr>
            <a:r>
              <a:rPr lang="en-GB" altLang="en-US" sz="3300" b="1" dirty="0">
                <a:solidFill>
                  <a:srgbClr val="00B050"/>
                </a:solidFill>
                <a:latin typeface="Gulim" panose="020B0600000101010101" pitchFamily="34" charset="-127"/>
                <a:ea typeface="Gulim" panose="020B0600000101010101" pitchFamily="34" charset="-127"/>
              </a:rPr>
              <a:t>To negotiate</a:t>
            </a:r>
          </a:p>
          <a:p>
            <a:pPr>
              <a:lnSpc>
                <a:spcPct val="170000"/>
              </a:lnSpc>
            </a:pPr>
            <a:r>
              <a:rPr lang="en-GB" altLang="en-US" sz="3300" b="1" dirty="0">
                <a:solidFill>
                  <a:srgbClr val="00B050"/>
                </a:solidFill>
                <a:latin typeface="Gulim" panose="020B0600000101010101" pitchFamily="34" charset="-127"/>
                <a:ea typeface="Gulim" panose="020B0600000101010101" pitchFamily="34" charset="-127"/>
              </a:rPr>
              <a:t>To ask questions</a:t>
            </a:r>
          </a:p>
          <a:p>
            <a:pPr>
              <a:lnSpc>
                <a:spcPct val="170000"/>
              </a:lnSpc>
            </a:pPr>
            <a:r>
              <a:rPr lang="en-GB" altLang="en-US" sz="3300" b="1" dirty="0" smtClean="0">
                <a:solidFill>
                  <a:srgbClr val="00B050"/>
                </a:solidFill>
                <a:latin typeface="Gulim" panose="020B0600000101010101" pitchFamily="34" charset="-127"/>
                <a:ea typeface="Gulim" panose="020B0600000101010101" pitchFamily="34" charset="-127"/>
              </a:rPr>
              <a:t>To have a laugh!</a:t>
            </a:r>
            <a:endParaRPr lang="en-GB" altLang="en-US" sz="3300" b="1" dirty="0">
              <a:solidFill>
                <a:srgbClr val="00B050"/>
              </a:solidFill>
              <a:latin typeface="Gulim" panose="020B0600000101010101" pitchFamily="34" charset="-127"/>
              <a:ea typeface="Gulim" panose="020B0600000101010101" pitchFamily="34" charset="-127"/>
            </a:endParaRPr>
          </a:p>
          <a:p>
            <a:pPr>
              <a:lnSpc>
                <a:spcPct val="170000"/>
              </a:lnSpc>
            </a:pPr>
            <a:r>
              <a:rPr lang="en-GB" altLang="en-US" sz="3300" b="1" dirty="0">
                <a:solidFill>
                  <a:srgbClr val="00B050"/>
                </a:solidFill>
                <a:latin typeface="Gulim" panose="020B0600000101010101" pitchFamily="34" charset="-127"/>
                <a:ea typeface="Gulim" panose="020B0600000101010101" pitchFamily="34" charset="-127"/>
              </a:rPr>
              <a:t>These are just a few</a:t>
            </a:r>
            <a:r>
              <a:rPr lang="en-GB" altLang="en-US" sz="3300" b="1" dirty="0" smtClean="0">
                <a:solidFill>
                  <a:srgbClr val="00B050"/>
                </a:solidFill>
                <a:latin typeface="Gulim" panose="020B0600000101010101" pitchFamily="34" charset="-127"/>
                <a:ea typeface="Gulim" panose="020B0600000101010101" pitchFamily="34" charset="-127"/>
              </a:rPr>
              <a:t>!!!</a:t>
            </a:r>
            <a:endParaRPr lang="en-GB" sz="3300" dirty="0">
              <a:solidFill>
                <a:srgbClr val="00B050"/>
              </a:solidFill>
              <a:latin typeface="Gulim" panose="020B0600000101010101" pitchFamily="34" charset="-127"/>
              <a:ea typeface="Gulim" panose="020B0600000101010101" pitchFamily="34" charset="-127"/>
            </a:endParaRPr>
          </a:p>
          <a:p>
            <a:endParaRPr lang="en-GB" dirty="0"/>
          </a:p>
        </p:txBody>
      </p:sp>
      <p:sp>
        <p:nvSpPr>
          <p:cNvPr id="4" name="5-Point Star 3"/>
          <p:cNvSpPr/>
          <p:nvPr/>
        </p:nvSpPr>
        <p:spPr>
          <a:xfrm>
            <a:off x="7416702" y="6108546"/>
            <a:ext cx="358140" cy="3581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5-Point Star 4"/>
          <p:cNvSpPr/>
          <p:nvPr/>
        </p:nvSpPr>
        <p:spPr>
          <a:xfrm>
            <a:off x="7798696" y="5373216"/>
            <a:ext cx="914400" cy="914400"/>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5-Point Star 5"/>
          <p:cNvSpPr/>
          <p:nvPr/>
        </p:nvSpPr>
        <p:spPr>
          <a:xfrm>
            <a:off x="7127777" y="5373216"/>
            <a:ext cx="577850" cy="548640"/>
          </a:xfrm>
          <a:prstGeom prst="star5">
            <a:avLst/>
          </a:prstGeom>
          <a:solidFill>
            <a:srgbClr val="FB858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2839871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11760" y="332656"/>
            <a:ext cx="6408712" cy="1080120"/>
          </a:xfrm>
        </p:spPr>
        <p:txBody>
          <a:bodyPr>
            <a:noAutofit/>
          </a:bodyPr>
          <a:lstStyle/>
          <a:p>
            <a:r>
              <a:rPr lang="en-GB" sz="3600" b="1" dirty="0" smtClean="0">
                <a:solidFill>
                  <a:schemeClr val="accent5">
                    <a:lumMod val="75000"/>
                  </a:schemeClr>
                </a:solidFill>
                <a:latin typeface="Gulim" panose="020B0600000101010101" pitchFamily="34" charset="-127"/>
                <a:ea typeface="Gulim" panose="020B0600000101010101" pitchFamily="34" charset="-127"/>
              </a:rPr>
              <a:t>The Communication Ladder</a:t>
            </a:r>
            <a:endParaRPr lang="en-GB" sz="3600" b="1" dirty="0">
              <a:solidFill>
                <a:schemeClr val="accent5">
                  <a:lumMod val="75000"/>
                </a:schemeClr>
              </a:solidFill>
              <a:latin typeface="Gulim" panose="020B0600000101010101" pitchFamily="34" charset="-127"/>
              <a:ea typeface="Gulim" panose="020B0600000101010101" pitchFamily="34" charset="-127"/>
            </a:endParaRPr>
          </a:p>
        </p:txBody>
      </p:sp>
      <p:sp>
        <p:nvSpPr>
          <p:cNvPr id="6" name="TextBox 5"/>
          <p:cNvSpPr txBox="1"/>
          <p:nvPr/>
        </p:nvSpPr>
        <p:spPr>
          <a:xfrm>
            <a:off x="2771800" y="1412776"/>
            <a:ext cx="6048672" cy="5170646"/>
          </a:xfrm>
          <a:prstGeom prst="rect">
            <a:avLst/>
          </a:prstGeom>
          <a:noFill/>
        </p:spPr>
        <p:txBody>
          <a:bodyPr wrap="square" rtlCol="0">
            <a:spAutoFit/>
          </a:bodyPr>
          <a:lstStyle/>
          <a:p>
            <a:r>
              <a:rPr lang="en-GB" sz="3000" b="1" dirty="0">
                <a:solidFill>
                  <a:srgbClr val="00B050"/>
                </a:solidFill>
                <a:latin typeface="Gulim" panose="020B0600000101010101" pitchFamily="34" charset="-127"/>
                <a:ea typeface="Gulim" panose="020B0600000101010101" pitchFamily="34" charset="-127"/>
              </a:rPr>
              <a:t>6</a:t>
            </a:r>
            <a:r>
              <a:rPr lang="en-GB" sz="3000" b="1" dirty="0" smtClean="0">
                <a:solidFill>
                  <a:srgbClr val="00B050"/>
                </a:solidFill>
                <a:latin typeface="Gulim" panose="020B0600000101010101" pitchFamily="34" charset="-127"/>
                <a:ea typeface="Gulim" panose="020B0600000101010101" pitchFamily="34" charset="-127"/>
              </a:rPr>
              <a:t>) Words; Written or spoken</a:t>
            </a:r>
          </a:p>
          <a:p>
            <a:endParaRPr lang="en-GB" sz="3000" b="1" dirty="0" smtClean="0">
              <a:solidFill>
                <a:srgbClr val="00B050"/>
              </a:solidFill>
              <a:latin typeface="Gulim" panose="020B0600000101010101" pitchFamily="34" charset="-127"/>
              <a:ea typeface="Gulim" panose="020B0600000101010101" pitchFamily="34" charset="-127"/>
            </a:endParaRPr>
          </a:p>
          <a:p>
            <a:r>
              <a:rPr lang="en-GB" sz="3000" b="1" dirty="0" smtClean="0">
                <a:solidFill>
                  <a:srgbClr val="00B050"/>
                </a:solidFill>
                <a:latin typeface="Gulim" panose="020B0600000101010101" pitchFamily="34" charset="-127"/>
                <a:ea typeface="Gulim" panose="020B0600000101010101" pitchFamily="34" charset="-127"/>
              </a:rPr>
              <a:t>5) Black &amp; white symbol</a:t>
            </a:r>
          </a:p>
          <a:p>
            <a:endParaRPr lang="en-GB" sz="3000" b="1" dirty="0">
              <a:solidFill>
                <a:srgbClr val="00B050"/>
              </a:solidFill>
              <a:latin typeface="Gulim" panose="020B0600000101010101" pitchFamily="34" charset="-127"/>
              <a:ea typeface="Gulim" panose="020B0600000101010101" pitchFamily="34" charset="-127"/>
            </a:endParaRPr>
          </a:p>
          <a:p>
            <a:r>
              <a:rPr lang="en-GB" sz="3000" b="1" dirty="0" smtClean="0">
                <a:solidFill>
                  <a:srgbClr val="00B050"/>
                </a:solidFill>
                <a:latin typeface="Gulim" panose="020B0600000101010101" pitchFamily="34" charset="-127"/>
                <a:ea typeface="Gulim" panose="020B0600000101010101" pitchFamily="34" charset="-127"/>
              </a:rPr>
              <a:t>4) Colour picture</a:t>
            </a:r>
          </a:p>
          <a:p>
            <a:endParaRPr lang="en-GB" sz="3000" b="1" dirty="0">
              <a:solidFill>
                <a:srgbClr val="00B050"/>
              </a:solidFill>
              <a:latin typeface="Gulim" panose="020B0600000101010101" pitchFamily="34" charset="-127"/>
              <a:ea typeface="Gulim" panose="020B0600000101010101" pitchFamily="34" charset="-127"/>
            </a:endParaRPr>
          </a:p>
          <a:p>
            <a:r>
              <a:rPr lang="en-GB" sz="3000" b="1" dirty="0" smtClean="0">
                <a:solidFill>
                  <a:srgbClr val="00B050"/>
                </a:solidFill>
                <a:latin typeface="Gulim" panose="020B0600000101010101" pitchFamily="34" charset="-127"/>
                <a:ea typeface="Gulim" panose="020B0600000101010101" pitchFamily="34" charset="-127"/>
              </a:rPr>
              <a:t>3) Colour Photo’s</a:t>
            </a:r>
          </a:p>
          <a:p>
            <a:pPr marL="342900" indent="-342900">
              <a:buAutoNum type="arabicParenR" startAt="3"/>
            </a:pPr>
            <a:endParaRPr lang="en-GB" sz="3000" b="1" dirty="0">
              <a:solidFill>
                <a:srgbClr val="00B050"/>
              </a:solidFill>
              <a:latin typeface="Gulim" panose="020B0600000101010101" pitchFamily="34" charset="-127"/>
              <a:ea typeface="Gulim" panose="020B0600000101010101" pitchFamily="34" charset="-127"/>
            </a:endParaRPr>
          </a:p>
          <a:p>
            <a:pPr marL="342900" indent="-342900">
              <a:buAutoNum type="arabicParenR" startAt="2"/>
            </a:pPr>
            <a:r>
              <a:rPr lang="en-GB" sz="3000" b="1" dirty="0" smtClean="0">
                <a:solidFill>
                  <a:srgbClr val="00B050"/>
                </a:solidFill>
                <a:latin typeface="Gulim" panose="020B0600000101010101" pitchFamily="34" charset="-127"/>
                <a:ea typeface="Gulim" panose="020B0600000101010101" pitchFamily="34" charset="-127"/>
              </a:rPr>
              <a:t> Pretend object, e.g. a toy</a:t>
            </a:r>
          </a:p>
          <a:p>
            <a:pPr marL="342900" indent="-342900">
              <a:buAutoNum type="arabicParenR" startAt="2"/>
            </a:pPr>
            <a:endParaRPr lang="en-GB" sz="3000" b="1" dirty="0">
              <a:solidFill>
                <a:srgbClr val="00B050"/>
              </a:solidFill>
              <a:latin typeface="Gulim" panose="020B0600000101010101" pitchFamily="34" charset="-127"/>
              <a:ea typeface="Gulim" panose="020B0600000101010101" pitchFamily="34" charset="-127"/>
            </a:endParaRPr>
          </a:p>
          <a:p>
            <a:r>
              <a:rPr lang="en-GB" sz="3000" b="1" dirty="0" smtClean="0">
                <a:solidFill>
                  <a:srgbClr val="00B050"/>
                </a:solidFill>
                <a:latin typeface="Gulim" panose="020B0600000101010101" pitchFamily="34" charset="-127"/>
                <a:ea typeface="Gulim" panose="020B0600000101010101" pitchFamily="34" charset="-127"/>
              </a:rPr>
              <a:t>1)  The real object</a:t>
            </a:r>
            <a:endParaRPr lang="en-GB" sz="3000" b="1" dirty="0">
              <a:solidFill>
                <a:srgbClr val="00B050"/>
              </a:solidFill>
              <a:latin typeface="Gulim" panose="020B0600000101010101" pitchFamily="34" charset="-127"/>
              <a:ea typeface="Gulim" panose="020B0600000101010101" pitchFamily="34" charset="-127"/>
            </a:endParaRPr>
          </a:p>
        </p:txBody>
      </p:sp>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7987" t="6808" r="21891"/>
          <a:stretch/>
        </p:blipFill>
        <p:spPr>
          <a:xfrm>
            <a:off x="179512" y="188639"/>
            <a:ext cx="2304256" cy="6349691"/>
          </a:xfrm>
        </p:spPr>
      </p:pic>
    </p:spTree>
    <p:extLst>
      <p:ext uri="{BB962C8B-B14F-4D97-AF65-F5344CB8AC3E}">
        <p14:creationId xmlns:p14="http://schemas.microsoft.com/office/powerpoint/2010/main" val="17591253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0" end="10"/>
                                            </p:txEl>
                                          </p:spTgt>
                                        </p:tgtEl>
                                        <p:attrNameLst>
                                          <p:attrName>style.visibility</p:attrName>
                                        </p:attrNameLst>
                                      </p:cBhvr>
                                      <p:to>
                                        <p:strVal val="visible"/>
                                      </p:to>
                                    </p:set>
                                    <p:anim calcmode="lin" valueType="num">
                                      <p:cBhvr additive="base">
                                        <p:cTn id="13"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anim calcmode="lin" valueType="num">
                                      <p:cBhvr additive="base">
                                        <p:cTn id="1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 calcmode="lin" valueType="num">
                                      <p:cBhvr additive="base">
                                        <p:cTn id="4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fontScale="90000"/>
          </a:bodyPr>
          <a:lstStyle/>
          <a:p>
            <a:r>
              <a:rPr lang="en-GB" b="1" dirty="0" smtClean="0">
                <a:solidFill>
                  <a:schemeClr val="accent5">
                    <a:lumMod val="75000"/>
                  </a:schemeClr>
                </a:solidFill>
                <a:latin typeface="Gulim" panose="020B0600000101010101" pitchFamily="34" charset="-127"/>
                <a:ea typeface="Gulim" panose="020B0600000101010101" pitchFamily="34" charset="-127"/>
              </a:rPr>
              <a:t>Examples of s</a:t>
            </a:r>
            <a:r>
              <a:rPr lang="en-GB" b="1" dirty="0" smtClean="0">
                <a:solidFill>
                  <a:schemeClr val="accent5">
                    <a:lumMod val="75000"/>
                  </a:schemeClr>
                </a:solidFill>
                <a:latin typeface="Gulim" panose="020B0600000101010101" pitchFamily="34" charset="-127"/>
                <a:ea typeface="Gulim" panose="020B0600000101010101" pitchFamily="34" charset="-127"/>
              </a:rPr>
              <a:t>ystems </a:t>
            </a:r>
            <a:r>
              <a:rPr lang="en-GB" b="1" dirty="0" smtClean="0">
                <a:solidFill>
                  <a:schemeClr val="accent5">
                    <a:lumMod val="75000"/>
                  </a:schemeClr>
                </a:solidFill>
                <a:latin typeface="Gulim" panose="020B0600000101010101" pitchFamily="34" charset="-127"/>
                <a:ea typeface="Gulim" panose="020B0600000101010101" pitchFamily="34" charset="-127"/>
              </a:rPr>
              <a:t>to support expression..</a:t>
            </a:r>
            <a:endParaRPr lang="en-GB" b="1" dirty="0">
              <a:solidFill>
                <a:schemeClr val="accent5">
                  <a:lumMod val="75000"/>
                </a:schemeClr>
              </a:solidFill>
              <a:latin typeface="Gulim" panose="020B0600000101010101" pitchFamily="34" charset="-127"/>
              <a:ea typeface="Gulim" panose="020B0600000101010101" pitchFamily="34" charset="-127"/>
            </a:endParaRPr>
          </a:p>
        </p:txBody>
      </p:sp>
      <p:sp>
        <p:nvSpPr>
          <p:cNvPr id="3" name="Content Placeholder 2"/>
          <p:cNvSpPr>
            <a:spLocks noGrp="1"/>
          </p:cNvSpPr>
          <p:nvPr>
            <p:ph idx="1"/>
          </p:nvPr>
        </p:nvSpPr>
        <p:spPr>
          <a:xfrm>
            <a:off x="251520" y="1529408"/>
            <a:ext cx="8640960" cy="4923928"/>
          </a:xfrm>
        </p:spPr>
        <p:txBody>
          <a:bodyPr>
            <a:normAutofit/>
          </a:bodyPr>
          <a:lstStyle/>
          <a:p>
            <a:r>
              <a:rPr lang="en-GB" b="1" dirty="0" smtClean="0">
                <a:solidFill>
                  <a:srgbClr val="00B050"/>
                </a:solidFill>
                <a:latin typeface="Gulim" panose="020B0600000101010101" pitchFamily="34" charset="-127"/>
                <a:ea typeface="Gulim" panose="020B0600000101010101" pitchFamily="34" charset="-127"/>
              </a:rPr>
              <a:t>Objects (e.g. pointing to a choice)</a:t>
            </a:r>
          </a:p>
          <a:p>
            <a:r>
              <a:rPr lang="en-GB" b="1" dirty="0" smtClean="0">
                <a:solidFill>
                  <a:srgbClr val="00B050"/>
                </a:solidFill>
                <a:latin typeface="Gulim" panose="020B0600000101010101" pitchFamily="34" charset="-127"/>
                <a:ea typeface="Gulim" panose="020B0600000101010101" pitchFamily="34" charset="-127"/>
              </a:rPr>
              <a:t>Photos – PECS, </a:t>
            </a:r>
            <a:r>
              <a:rPr lang="en-GB" b="1" dirty="0" err="1">
                <a:solidFill>
                  <a:srgbClr val="00B050"/>
                </a:solidFill>
                <a:latin typeface="Gulim" panose="020B0600000101010101" pitchFamily="34" charset="-127"/>
                <a:ea typeface="Gulim" panose="020B0600000101010101" pitchFamily="34" charset="-127"/>
              </a:rPr>
              <a:t>c</a:t>
            </a:r>
            <a:r>
              <a:rPr lang="en-GB" b="1" dirty="0" err="1" smtClean="0">
                <a:solidFill>
                  <a:srgbClr val="00B050"/>
                </a:solidFill>
                <a:latin typeface="Gulim" panose="020B0600000101010101" pitchFamily="34" charset="-127"/>
                <a:ea typeface="Gulim" panose="020B0600000101010101" pitchFamily="34" charset="-127"/>
              </a:rPr>
              <a:t>hoiceboards,books</a:t>
            </a:r>
            <a:r>
              <a:rPr lang="en-GB" b="1" dirty="0" smtClean="0">
                <a:solidFill>
                  <a:srgbClr val="00B050"/>
                </a:solidFill>
                <a:latin typeface="Gulim" panose="020B0600000101010101" pitchFamily="34" charset="-127"/>
                <a:ea typeface="Gulim" panose="020B0600000101010101" pitchFamily="34" charset="-127"/>
              </a:rPr>
              <a:t>….</a:t>
            </a:r>
          </a:p>
          <a:p>
            <a:r>
              <a:rPr lang="en-GB" b="1" dirty="0" smtClean="0">
                <a:solidFill>
                  <a:srgbClr val="00B050"/>
                </a:solidFill>
                <a:latin typeface="Gulim" panose="020B0600000101010101" pitchFamily="34" charset="-127"/>
                <a:ea typeface="Gulim" panose="020B0600000101010101" pitchFamily="34" charset="-127"/>
              </a:rPr>
              <a:t>Symbols – as above</a:t>
            </a:r>
            <a:r>
              <a:rPr lang="en-GB" b="1" dirty="0">
                <a:solidFill>
                  <a:srgbClr val="00B050"/>
                </a:solidFill>
                <a:latin typeface="Gulim" panose="020B0600000101010101" pitchFamily="34" charset="-127"/>
                <a:ea typeface="Gulim" panose="020B0600000101010101" pitchFamily="34" charset="-127"/>
              </a:rPr>
              <a:t> </a:t>
            </a:r>
            <a:endParaRPr lang="en-GB" b="1" dirty="0">
              <a:solidFill>
                <a:srgbClr val="00B050"/>
              </a:solidFill>
              <a:latin typeface="Gulim" panose="020B0600000101010101" pitchFamily="34" charset="-127"/>
              <a:ea typeface="Gulim" panose="020B0600000101010101" pitchFamily="34" charset="-127"/>
            </a:endParaRPr>
          </a:p>
          <a:p>
            <a:r>
              <a:rPr lang="en-GB" b="1" dirty="0" smtClean="0">
                <a:solidFill>
                  <a:srgbClr val="00B050"/>
                </a:solidFill>
                <a:latin typeface="Gulim" panose="020B0600000101010101" pitchFamily="34" charset="-127"/>
                <a:ea typeface="Gulim" panose="020B0600000101010101" pitchFamily="34" charset="-127"/>
              </a:rPr>
              <a:t>Text – phone, </a:t>
            </a:r>
            <a:r>
              <a:rPr lang="en-GB" b="1" dirty="0" smtClean="0">
                <a:solidFill>
                  <a:srgbClr val="00B050"/>
                </a:solidFill>
                <a:latin typeface="Gulim" panose="020B0600000101010101" pitchFamily="34" charset="-127"/>
                <a:ea typeface="Gulim" panose="020B0600000101010101" pitchFamily="34" charset="-127"/>
              </a:rPr>
              <a:t>written, computer, books</a:t>
            </a:r>
          </a:p>
          <a:p>
            <a:r>
              <a:rPr lang="en-GB" b="1" dirty="0" smtClean="0">
                <a:solidFill>
                  <a:srgbClr val="00B050"/>
                </a:solidFill>
                <a:latin typeface="Gulim" panose="020B0600000101010101" pitchFamily="34" charset="-127"/>
                <a:ea typeface="Gulim" panose="020B0600000101010101" pitchFamily="34" charset="-127"/>
              </a:rPr>
              <a:t>Written and drawn messages</a:t>
            </a:r>
          </a:p>
          <a:p>
            <a:r>
              <a:rPr lang="en-GB" b="1" dirty="0" smtClean="0">
                <a:solidFill>
                  <a:srgbClr val="00B050"/>
                </a:solidFill>
                <a:latin typeface="Gulim" panose="020B0600000101010101" pitchFamily="34" charset="-127"/>
                <a:ea typeface="Gulim" panose="020B0600000101010101" pitchFamily="34" charset="-127"/>
              </a:rPr>
              <a:t>Signs</a:t>
            </a:r>
          </a:p>
          <a:p>
            <a:r>
              <a:rPr lang="en-GB" b="1" dirty="0" smtClean="0">
                <a:solidFill>
                  <a:srgbClr val="00B050"/>
                </a:solidFill>
                <a:latin typeface="Gulim" panose="020B0600000101010101" pitchFamily="34" charset="-127"/>
                <a:ea typeface="Gulim" panose="020B0600000101010101" pitchFamily="34" charset="-127"/>
              </a:rPr>
              <a:t>Step by step/ big </a:t>
            </a:r>
            <a:r>
              <a:rPr lang="en-GB" b="1" dirty="0" err="1" smtClean="0">
                <a:solidFill>
                  <a:srgbClr val="00B050"/>
                </a:solidFill>
                <a:latin typeface="Gulim" panose="020B0600000101010101" pitchFamily="34" charset="-127"/>
                <a:ea typeface="Gulim" panose="020B0600000101010101" pitchFamily="34" charset="-127"/>
              </a:rPr>
              <a:t>mack</a:t>
            </a:r>
            <a:endParaRPr lang="en-GB" b="1" dirty="0" smtClean="0">
              <a:solidFill>
                <a:srgbClr val="00B050"/>
              </a:solidFill>
              <a:latin typeface="Gulim" panose="020B0600000101010101" pitchFamily="34" charset="-127"/>
              <a:ea typeface="Gulim" panose="020B0600000101010101" pitchFamily="34" charset="-127"/>
            </a:endParaRPr>
          </a:p>
          <a:p>
            <a:r>
              <a:rPr lang="en-GB" b="1" dirty="0" smtClean="0">
                <a:solidFill>
                  <a:srgbClr val="00B050"/>
                </a:solidFill>
                <a:latin typeface="Gulim" panose="020B0600000101010101" pitchFamily="34" charset="-127"/>
                <a:ea typeface="Gulim" panose="020B0600000101010101" pitchFamily="34" charset="-127"/>
              </a:rPr>
              <a:t>Individuals own signals</a:t>
            </a:r>
            <a:endParaRPr lang="en-GB" b="1" dirty="0" smtClean="0">
              <a:solidFill>
                <a:srgbClr val="00B050"/>
              </a:solidFill>
              <a:latin typeface="Gulim" panose="020B0600000101010101" pitchFamily="34" charset="-127"/>
              <a:ea typeface="Gulim" panose="020B0600000101010101" pitchFamily="34" charset="-127"/>
            </a:endParaRPr>
          </a:p>
        </p:txBody>
      </p:sp>
    </p:spTree>
    <p:extLst>
      <p:ext uri="{BB962C8B-B14F-4D97-AF65-F5344CB8AC3E}">
        <p14:creationId xmlns:p14="http://schemas.microsoft.com/office/powerpoint/2010/main" val="33297551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2980" y="1268760"/>
            <a:ext cx="8712967" cy="5184576"/>
          </a:xfrm>
        </p:spPr>
        <p:txBody>
          <a:bodyPr>
            <a:noAutofit/>
          </a:bodyPr>
          <a:lstStyle/>
          <a:p>
            <a:pPr>
              <a:lnSpc>
                <a:spcPct val="150000"/>
              </a:lnSpc>
            </a:pPr>
            <a:r>
              <a:rPr lang="en-GB" sz="2400" dirty="0" smtClean="0">
                <a:solidFill>
                  <a:srgbClr val="00B050"/>
                </a:solidFill>
                <a:latin typeface="Gulim" panose="020B0600000101010101" pitchFamily="34" charset="-127"/>
                <a:ea typeface="Gulim" panose="020B0600000101010101" pitchFamily="34" charset="-127"/>
              </a:rPr>
              <a:t>Be positive when using a range of methods yourself </a:t>
            </a:r>
          </a:p>
          <a:p>
            <a:pPr>
              <a:lnSpc>
                <a:spcPct val="150000"/>
              </a:lnSpc>
            </a:pPr>
            <a:r>
              <a:rPr lang="en-GB" sz="2400" dirty="0" smtClean="0">
                <a:solidFill>
                  <a:srgbClr val="00B050"/>
                </a:solidFill>
                <a:latin typeface="Gulim" panose="020B0600000101010101" pitchFamily="34" charset="-127"/>
                <a:ea typeface="Gulim" panose="020B0600000101010101" pitchFamily="34" charset="-127"/>
              </a:rPr>
              <a:t>Model, model, model!</a:t>
            </a:r>
          </a:p>
          <a:p>
            <a:pPr>
              <a:lnSpc>
                <a:spcPct val="150000"/>
              </a:lnSpc>
            </a:pPr>
            <a:r>
              <a:rPr lang="en-GB" sz="2400" dirty="0" smtClean="0">
                <a:solidFill>
                  <a:srgbClr val="00B050"/>
                </a:solidFill>
                <a:latin typeface="Gulim" panose="020B0600000101010101" pitchFamily="34" charset="-127"/>
                <a:ea typeface="Gulim" panose="020B0600000101010101" pitchFamily="34" charset="-127"/>
              </a:rPr>
              <a:t>Slightly extend what your child says</a:t>
            </a:r>
          </a:p>
          <a:p>
            <a:pPr>
              <a:lnSpc>
                <a:spcPct val="150000"/>
              </a:lnSpc>
            </a:pPr>
            <a:r>
              <a:rPr lang="en-GB" sz="2400" dirty="0" smtClean="0">
                <a:solidFill>
                  <a:srgbClr val="00B050"/>
                </a:solidFill>
                <a:latin typeface="Gulim" panose="020B0600000101010101" pitchFamily="34" charset="-127"/>
                <a:ea typeface="Gulim" panose="020B0600000101010101" pitchFamily="34" charset="-127"/>
              </a:rPr>
              <a:t>Allow time for your child to process what you have said</a:t>
            </a:r>
          </a:p>
          <a:p>
            <a:pPr>
              <a:lnSpc>
                <a:spcPct val="150000"/>
              </a:lnSpc>
            </a:pPr>
            <a:r>
              <a:rPr lang="en-GB" sz="2400" dirty="0" smtClean="0">
                <a:solidFill>
                  <a:srgbClr val="00B050"/>
                </a:solidFill>
                <a:latin typeface="Gulim" panose="020B0600000101010101" pitchFamily="34" charset="-127"/>
                <a:ea typeface="Gulim" panose="020B0600000101010101" pitchFamily="34" charset="-127"/>
              </a:rPr>
              <a:t>Providing opportunities to use the communication systems! </a:t>
            </a:r>
          </a:p>
          <a:p>
            <a:pPr>
              <a:lnSpc>
                <a:spcPct val="150000"/>
              </a:lnSpc>
            </a:pPr>
            <a:r>
              <a:rPr lang="en-GB" sz="2400" dirty="0" smtClean="0">
                <a:solidFill>
                  <a:srgbClr val="00B050"/>
                </a:solidFill>
                <a:latin typeface="Gulim" panose="020B0600000101010101" pitchFamily="34" charset="-127"/>
                <a:ea typeface="Gulim" panose="020B0600000101010101" pitchFamily="34" charset="-127"/>
              </a:rPr>
              <a:t>Keeping systems up to date </a:t>
            </a:r>
          </a:p>
          <a:p>
            <a:pPr>
              <a:lnSpc>
                <a:spcPct val="150000"/>
              </a:lnSpc>
            </a:pPr>
            <a:r>
              <a:rPr lang="en-GB" sz="2400" dirty="0" smtClean="0">
                <a:solidFill>
                  <a:srgbClr val="00B050"/>
                </a:solidFill>
                <a:latin typeface="Gulim" panose="020B0600000101010101" pitchFamily="34" charset="-127"/>
                <a:ea typeface="Gulim" panose="020B0600000101010101" pitchFamily="34" charset="-127"/>
              </a:rPr>
              <a:t>Liaising with your child’s class team</a:t>
            </a:r>
          </a:p>
          <a:p>
            <a:pPr>
              <a:lnSpc>
                <a:spcPct val="150000"/>
              </a:lnSpc>
            </a:pPr>
            <a:r>
              <a:rPr lang="en-GB" sz="2400" b="1" dirty="0">
                <a:solidFill>
                  <a:srgbClr val="00B050"/>
                </a:solidFill>
                <a:latin typeface="Gulim" panose="020B0600000101010101" pitchFamily="34" charset="-127"/>
                <a:ea typeface="Gulim" panose="020B0600000101010101" pitchFamily="34" charset="-127"/>
              </a:rPr>
              <a:t>Have fun!!!!!!!</a:t>
            </a:r>
            <a:endParaRPr lang="en-GB" sz="2400" b="1" dirty="0"/>
          </a:p>
        </p:txBody>
      </p:sp>
      <p:sp>
        <p:nvSpPr>
          <p:cNvPr id="3" name="Title 2"/>
          <p:cNvSpPr>
            <a:spLocks noGrp="1"/>
          </p:cNvSpPr>
          <p:nvPr>
            <p:ph type="title"/>
          </p:nvPr>
        </p:nvSpPr>
        <p:spPr>
          <a:xfrm>
            <a:off x="467544" y="188640"/>
            <a:ext cx="8229600" cy="1143000"/>
          </a:xfrm>
        </p:spPr>
        <p:txBody>
          <a:bodyPr>
            <a:noAutofit/>
          </a:bodyPr>
          <a:lstStyle/>
          <a:p>
            <a:r>
              <a:rPr lang="en-GB" sz="3600" b="1" dirty="0" smtClean="0">
                <a:solidFill>
                  <a:schemeClr val="accent5">
                    <a:lumMod val="75000"/>
                  </a:schemeClr>
                </a:solidFill>
                <a:latin typeface="Gulim" panose="020B0600000101010101" pitchFamily="34" charset="-127"/>
                <a:ea typeface="Gulim" panose="020B0600000101010101" pitchFamily="34" charset="-127"/>
              </a:rPr>
              <a:t>How to be super communication partners!</a:t>
            </a:r>
            <a:endParaRPr lang="en-GB" sz="3600" b="1" dirty="0">
              <a:solidFill>
                <a:schemeClr val="accent5">
                  <a:lumMod val="75000"/>
                </a:schemeClr>
              </a:solidFill>
              <a:latin typeface="Gulim" panose="020B0600000101010101" pitchFamily="34" charset="-127"/>
              <a:ea typeface="Gulim" panose="020B0600000101010101" pitchFamily="34" charset="-127"/>
            </a:endParaRPr>
          </a:p>
        </p:txBody>
      </p:sp>
      <p:sp>
        <p:nvSpPr>
          <p:cNvPr id="4" name="5-Point Star 3"/>
          <p:cNvSpPr/>
          <p:nvPr/>
        </p:nvSpPr>
        <p:spPr>
          <a:xfrm>
            <a:off x="7213778" y="5892522"/>
            <a:ext cx="358140" cy="3581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5-Point Star 4"/>
          <p:cNvSpPr/>
          <p:nvPr/>
        </p:nvSpPr>
        <p:spPr>
          <a:xfrm>
            <a:off x="7595772" y="5157192"/>
            <a:ext cx="914400" cy="914400"/>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5-Point Star 5"/>
          <p:cNvSpPr/>
          <p:nvPr/>
        </p:nvSpPr>
        <p:spPr>
          <a:xfrm>
            <a:off x="6924853" y="5157192"/>
            <a:ext cx="577850" cy="548640"/>
          </a:xfrm>
          <a:prstGeom prst="star5">
            <a:avLst/>
          </a:prstGeom>
          <a:solidFill>
            <a:srgbClr val="FB858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8290325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1520" y="1896918"/>
            <a:ext cx="1944215" cy="2592288"/>
          </a:xfrm>
        </p:spPr>
      </p:pic>
      <p:sp>
        <p:nvSpPr>
          <p:cNvPr id="3" name="Title 2"/>
          <p:cNvSpPr>
            <a:spLocks noGrp="1"/>
          </p:cNvSpPr>
          <p:nvPr>
            <p:ph type="title"/>
          </p:nvPr>
        </p:nvSpPr>
        <p:spPr/>
        <p:txBody>
          <a:bodyPr>
            <a:normAutofit/>
          </a:bodyPr>
          <a:lstStyle/>
          <a:p>
            <a:r>
              <a:rPr lang="en-GB" sz="2800" b="1" dirty="0" smtClean="0">
                <a:solidFill>
                  <a:srgbClr val="00B050"/>
                </a:solidFill>
                <a:latin typeface="Gulim" panose="020B0600000101010101" pitchFamily="34" charset="-127"/>
                <a:ea typeface="Gulim" panose="020B0600000101010101" pitchFamily="34" charset="-127"/>
              </a:rPr>
              <a:t>Developing Communication enables children to……</a:t>
            </a:r>
            <a:endParaRPr lang="en-GB" sz="2800" b="1" dirty="0">
              <a:solidFill>
                <a:srgbClr val="00B050"/>
              </a:solidFill>
              <a:latin typeface="Gulim" panose="020B0600000101010101" pitchFamily="34" charset="-127"/>
              <a:ea typeface="Gulim" panose="020B0600000101010101" pitchFamily="34" charset="-127"/>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0606" t="1919" r="15303"/>
          <a:stretch/>
        </p:blipFill>
        <p:spPr>
          <a:xfrm>
            <a:off x="5652120" y="4459074"/>
            <a:ext cx="2873503" cy="2139702"/>
          </a:xfrm>
          <a:prstGeom prst="rect">
            <a:avLst/>
          </a:prstGeom>
        </p:spPr>
      </p:pic>
      <p:pic>
        <p:nvPicPr>
          <p:cNvPr id="1026" name="Picture 2" descr="W:\Senior3\Pupils Photos\Pupils photos term 3 + 4 2015\Joseph\DSCN051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672" t="6371" r="5648" b="8565"/>
          <a:stretch/>
        </p:blipFill>
        <p:spPr bwMode="auto">
          <a:xfrm>
            <a:off x="1835696" y="4203091"/>
            <a:ext cx="2775489" cy="239568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W:\Senior3\Pupils Photos\Pupils photos term 3 + 4 2015\Elly\DSCN0535.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2120" r="31060"/>
          <a:stretch/>
        </p:blipFill>
        <p:spPr bwMode="auto">
          <a:xfrm>
            <a:off x="3563888" y="2442850"/>
            <a:ext cx="1527477"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4208" y="2476551"/>
            <a:ext cx="1585062" cy="2113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ular Callout 1"/>
          <p:cNvSpPr/>
          <p:nvPr/>
        </p:nvSpPr>
        <p:spPr>
          <a:xfrm>
            <a:off x="1835696" y="1772816"/>
            <a:ext cx="1512168" cy="1152128"/>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0070C0"/>
                </a:solidFill>
              </a:rPr>
              <a:t>Express what leisure opportunities I like!</a:t>
            </a:r>
            <a:endParaRPr lang="en-GB" sz="1600" dirty="0">
              <a:solidFill>
                <a:srgbClr val="0070C0"/>
              </a:solidFill>
            </a:endParaRPr>
          </a:p>
        </p:txBody>
      </p:sp>
      <p:sp>
        <p:nvSpPr>
          <p:cNvPr id="9" name="Rounded Rectangular Callout 8"/>
          <p:cNvSpPr/>
          <p:nvPr/>
        </p:nvSpPr>
        <p:spPr>
          <a:xfrm>
            <a:off x="395536" y="4869160"/>
            <a:ext cx="1592560" cy="1368152"/>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0070C0"/>
                </a:solidFill>
              </a:rPr>
              <a:t>Be independent as independent as I can be!</a:t>
            </a:r>
            <a:endParaRPr lang="en-GB" sz="1600" dirty="0">
              <a:solidFill>
                <a:srgbClr val="0070C0"/>
              </a:solidFill>
            </a:endParaRPr>
          </a:p>
        </p:txBody>
      </p:sp>
      <p:sp>
        <p:nvSpPr>
          <p:cNvPr id="10" name="Rounded Rectangular Callout 9"/>
          <p:cNvSpPr/>
          <p:nvPr/>
        </p:nvSpPr>
        <p:spPr>
          <a:xfrm>
            <a:off x="4601434" y="1556792"/>
            <a:ext cx="1387744" cy="1152128"/>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0070C0"/>
                </a:solidFill>
              </a:rPr>
              <a:t>Enjoy a good gossip with my friends!</a:t>
            </a:r>
            <a:endParaRPr lang="en-GB" sz="1600" dirty="0">
              <a:solidFill>
                <a:srgbClr val="0070C0"/>
              </a:solidFill>
            </a:endParaRPr>
          </a:p>
        </p:txBody>
      </p:sp>
      <p:sp>
        <p:nvSpPr>
          <p:cNvPr id="11" name="Rounded Rectangular Callout 10"/>
          <p:cNvSpPr/>
          <p:nvPr/>
        </p:nvSpPr>
        <p:spPr>
          <a:xfrm>
            <a:off x="7236739" y="1540221"/>
            <a:ext cx="1603325" cy="1152128"/>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0070C0"/>
                </a:solidFill>
              </a:rPr>
              <a:t>Participate no matter what I need to communicate</a:t>
            </a:r>
            <a:endParaRPr lang="en-GB" sz="1600" dirty="0">
              <a:solidFill>
                <a:srgbClr val="0070C0"/>
              </a:solidFill>
            </a:endParaRPr>
          </a:p>
        </p:txBody>
      </p:sp>
      <p:sp>
        <p:nvSpPr>
          <p:cNvPr id="12" name="Rounded Rectangular Callout 11"/>
          <p:cNvSpPr/>
          <p:nvPr/>
        </p:nvSpPr>
        <p:spPr>
          <a:xfrm>
            <a:off x="5360198" y="3533259"/>
            <a:ext cx="1387744" cy="1152128"/>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0070C0"/>
                </a:solidFill>
              </a:rPr>
              <a:t>Make new friends and play!</a:t>
            </a:r>
            <a:endParaRPr lang="en-GB" sz="1600" dirty="0">
              <a:solidFill>
                <a:srgbClr val="0070C0"/>
              </a:solidFill>
            </a:endParaRPr>
          </a:p>
        </p:txBody>
      </p:sp>
      <p:sp>
        <p:nvSpPr>
          <p:cNvPr id="13" name="5-Point Star 12"/>
          <p:cNvSpPr/>
          <p:nvPr/>
        </p:nvSpPr>
        <p:spPr>
          <a:xfrm>
            <a:off x="479741" y="1149122"/>
            <a:ext cx="252303" cy="17907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5-Point Star 13"/>
          <p:cNvSpPr/>
          <p:nvPr/>
        </p:nvSpPr>
        <p:spPr>
          <a:xfrm>
            <a:off x="869727" y="870992"/>
            <a:ext cx="644178" cy="457200"/>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5" name="5-Point Star 14"/>
          <p:cNvSpPr/>
          <p:nvPr/>
        </p:nvSpPr>
        <p:spPr>
          <a:xfrm>
            <a:off x="198808" y="688112"/>
            <a:ext cx="407085" cy="274320"/>
          </a:xfrm>
          <a:prstGeom prst="star5">
            <a:avLst/>
          </a:prstGeom>
          <a:solidFill>
            <a:srgbClr val="FB858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804928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1556792"/>
            <a:ext cx="2843456" cy="2132592"/>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9479" t="12102" r="14347" b="10915"/>
          <a:stretch/>
        </p:blipFill>
        <p:spPr>
          <a:xfrm>
            <a:off x="251520" y="1556792"/>
            <a:ext cx="2694288" cy="2132592"/>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13555" r="18500" b="6445"/>
          <a:stretch/>
        </p:blipFill>
        <p:spPr>
          <a:xfrm>
            <a:off x="6185480" y="1556792"/>
            <a:ext cx="2808312" cy="2132592"/>
          </a:xfrm>
          <a:prstGeom prst="rect">
            <a:avLst/>
          </a:prstGeom>
        </p:spPr>
      </p:pic>
      <p:sp>
        <p:nvSpPr>
          <p:cNvPr id="9" name="Oval Callout 8"/>
          <p:cNvSpPr/>
          <p:nvPr/>
        </p:nvSpPr>
        <p:spPr>
          <a:xfrm>
            <a:off x="3923928" y="149543"/>
            <a:ext cx="1830192" cy="142519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70C0"/>
                </a:solidFill>
              </a:rPr>
              <a:t>Making lunch with the lads!</a:t>
            </a:r>
            <a:endParaRPr lang="en-GB" dirty="0">
              <a:solidFill>
                <a:srgbClr val="0070C0"/>
              </a:solidFill>
            </a:endParaRPr>
          </a:p>
        </p:txBody>
      </p:sp>
      <p:sp>
        <p:nvSpPr>
          <p:cNvPr id="10" name="Oval Callout 9"/>
          <p:cNvSpPr/>
          <p:nvPr/>
        </p:nvSpPr>
        <p:spPr>
          <a:xfrm>
            <a:off x="6876256" y="109151"/>
            <a:ext cx="1830192" cy="142519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70C0"/>
                </a:solidFill>
              </a:rPr>
              <a:t>Considering what I want my future to be…. </a:t>
            </a:r>
            <a:endParaRPr lang="en-GB" dirty="0">
              <a:solidFill>
                <a:srgbClr val="0070C0"/>
              </a:solidFill>
            </a:endParaRPr>
          </a:p>
        </p:txBody>
      </p:sp>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l="9966" r="19537"/>
          <a:stretch/>
        </p:blipFill>
        <p:spPr>
          <a:xfrm>
            <a:off x="285394" y="1574736"/>
            <a:ext cx="2694288" cy="2149780"/>
          </a:xfrm>
          <a:prstGeom prst="rect">
            <a:avLst/>
          </a:prstGeom>
        </p:spPr>
      </p:pic>
      <p:sp>
        <p:nvSpPr>
          <p:cNvPr id="8" name="Oval Callout 7"/>
          <p:cNvSpPr/>
          <p:nvPr/>
        </p:nvSpPr>
        <p:spPr>
          <a:xfrm>
            <a:off x="863432" y="181559"/>
            <a:ext cx="1830192" cy="142519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70C0"/>
                </a:solidFill>
              </a:rPr>
              <a:t>Having a chat with my friend….</a:t>
            </a:r>
            <a:endParaRPr lang="en-GB" dirty="0">
              <a:solidFill>
                <a:srgbClr val="0070C0"/>
              </a:solidFill>
            </a:endParaRPr>
          </a:p>
        </p:txBody>
      </p:sp>
      <p:sp>
        <p:nvSpPr>
          <p:cNvPr id="11" name="TextBox 10"/>
          <p:cNvSpPr txBox="1"/>
          <p:nvPr/>
        </p:nvSpPr>
        <p:spPr>
          <a:xfrm>
            <a:off x="379326" y="4042276"/>
            <a:ext cx="8708398" cy="1661993"/>
          </a:xfrm>
          <a:prstGeom prst="rect">
            <a:avLst/>
          </a:prstGeom>
          <a:noFill/>
        </p:spPr>
        <p:txBody>
          <a:bodyPr wrap="square" rtlCol="0">
            <a:spAutoFit/>
          </a:bodyPr>
          <a:lstStyle/>
          <a:p>
            <a:pPr algn="ctr"/>
            <a:r>
              <a:rPr lang="en-GB" sz="4400" b="1" dirty="0" smtClean="0">
                <a:solidFill>
                  <a:srgbClr val="00B050"/>
                </a:solidFill>
                <a:latin typeface="Gulim" panose="020B0600000101010101" pitchFamily="34" charset="-127"/>
                <a:ea typeface="Gulim" panose="020B0600000101010101" pitchFamily="34" charset="-127"/>
              </a:rPr>
              <a:t>Thank you for coming..</a:t>
            </a:r>
          </a:p>
          <a:p>
            <a:pPr algn="ctr"/>
            <a:endParaRPr lang="en-GB" sz="1400" b="1" dirty="0" smtClean="0">
              <a:solidFill>
                <a:srgbClr val="00B050"/>
              </a:solidFill>
              <a:latin typeface="Gulim" panose="020B0600000101010101" pitchFamily="34" charset="-127"/>
              <a:ea typeface="Gulim" panose="020B0600000101010101" pitchFamily="34" charset="-127"/>
            </a:endParaRPr>
          </a:p>
          <a:p>
            <a:pPr algn="ctr"/>
            <a:r>
              <a:rPr lang="en-GB" sz="4400" b="1" dirty="0" smtClean="0">
                <a:solidFill>
                  <a:srgbClr val="00B050"/>
                </a:solidFill>
                <a:latin typeface="Gulim" panose="020B0600000101010101" pitchFamily="34" charset="-127"/>
                <a:ea typeface="Gulim" panose="020B0600000101010101" pitchFamily="34" charset="-127"/>
              </a:rPr>
              <a:t>Any questions?</a:t>
            </a:r>
            <a:endParaRPr lang="en-GB" sz="4400" b="1" dirty="0">
              <a:solidFill>
                <a:srgbClr val="00B050"/>
              </a:solidFill>
              <a:latin typeface="Gulim" panose="020B0600000101010101" pitchFamily="34" charset="-127"/>
              <a:ea typeface="Gulim" panose="020B0600000101010101" pitchFamily="34" charset="-127"/>
            </a:endParaRPr>
          </a:p>
        </p:txBody>
      </p:sp>
      <p:sp>
        <p:nvSpPr>
          <p:cNvPr id="16" name="5-Point Star 15"/>
          <p:cNvSpPr/>
          <p:nvPr/>
        </p:nvSpPr>
        <p:spPr>
          <a:xfrm>
            <a:off x="759470" y="5892522"/>
            <a:ext cx="358140" cy="3581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7" name="5-Point Star 16"/>
          <p:cNvSpPr/>
          <p:nvPr/>
        </p:nvSpPr>
        <p:spPr>
          <a:xfrm>
            <a:off x="1141464" y="5157192"/>
            <a:ext cx="914400" cy="914400"/>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8" name="5-Point Star 17"/>
          <p:cNvSpPr/>
          <p:nvPr/>
        </p:nvSpPr>
        <p:spPr>
          <a:xfrm>
            <a:off x="470545" y="5157192"/>
            <a:ext cx="577850" cy="548640"/>
          </a:xfrm>
          <a:prstGeom prst="star5">
            <a:avLst/>
          </a:prstGeom>
          <a:solidFill>
            <a:srgbClr val="FB858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 name="5-Point Star 18"/>
          <p:cNvSpPr/>
          <p:nvPr/>
        </p:nvSpPr>
        <p:spPr>
          <a:xfrm>
            <a:off x="7497970" y="5893293"/>
            <a:ext cx="358140" cy="4282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 name="5-Point Star 19"/>
          <p:cNvSpPr/>
          <p:nvPr/>
        </p:nvSpPr>
        <p:spPr>
          <a:xfrm>
            <a:off x="7879964" y="5157963"/>
            <a:ext cx="914400" cy="1093470"/>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 name="5-Point Star 20"/>
          <p:cNvSpPr/>
          <p:nvPr/>
        </p:nvSpPr>
        <p:spPr>
          <a:xfrm>
            <a:off x="7209045" y="5157963"/>
            <a:ext cx="577850" cy="656082"/>
          </a:xfrm>
          <a:prstGeom prst="star5">
            <a:avLst/>
          </a:prstGeom>
          <a:solidFill>
            <a:srgbClr val="FB858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17569538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5-Point Star 3"/>
          <p:cNvSpPr/>
          <p:nvPr/>
        </p:nvSpPr>
        <p:spPr>
          <a:xfrm>
            <a:off x="6710286" y="2800985"/>
            <a:ext cx="358140" cy="3581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5-Point Star 4"/>
          <p:cNvSpPr/>
          <p:nvPr/>
        </p:nvSpPr>
        <p:spPr>
          <a:xfrm>
            <a:off x="7092280" y="2065655"/>
            <a:ext cx="914400" cy="914400"/>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5-Point Star 5"/>
          <p:cNvSpPr/>
          <p:nvPr/>
        </p:nvSpPr>
        <p:spPr>
          <a:xfrm>
            <a:off x="6421361" y="2065655"/>
            <a:ext cx="577850" cy="548640"/>
          </a:xfrm>
          <a:prstGeom prst="star5">
            <a:avLst/>
          </a:prstGeom>
          <a:solidFill>
            <a:srgbClr val="FB858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125997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291264" cy="1143000"/>
          </a:xfrm>
        </p:spPr>
        <p:txBody>
          <a:bodyPr/>
          <a:lstStyle/>
          <a:p>
            <a:r>
              <a:rPr lang="en-GB" b="1" dirty="0" smtClean="0">
                <a:solidFill>
                  <a:schemeClr val="accent5">
                    <a:lumMod val="75000"/>
                  </a:schemeClr>
                </a:solidFill>
                <a:latin typeface="Gulim" panose="020B0600000101010101" pitchFamily="34" charset="-127"/>
                <a:ea typeface="Gulim" panose="020B0600000101010101" pitchFamily="34" charset="-127"/>
              </a:rPr>
              <a:t>This morning we’ll talk about...</a:t>
            </a:r>
            <a:endParaRPr lang="en-GB" b="1" dirty="0">
              <a:solidFill>
                <a:schemeClr val="accent5">
                  <a:lumMod val="75000"/>
                </a:schemeClr>
              </a:solidFill>
              <a:latin typeface="Gulim" panose="020B0600000101010101" pitchFamily="34" charset="-127"/>
              <a:ea typeface="Gulim" panose="020B0600000101010101" pitchFamily="34" charset="-127"/>
            </a:endParaRPr>
          </a:p>
        </p:txBody>
      </p:sp>
      <p:sp>
        <p:nvSpPr>
          <p:cNvPr id="3" name="Content Placeholder 2"/>
          <p:cNvSpPr>
            <a:spLocks noGrp="1"/>
          </p:cNvSpPr>
          <p:nvPr>
            <p:ph idx="1"/>
          </p:nvPr>
        </p:nvSpPr>
        <p:spPr>
          <a:xfrm>
            <a:off x="467544" y="1988840"/>
            <a:ext cx="8229600" cy="3556992"/>
          </a:xfrm>
        </p:spPr>
        <p:txBody>
          <a:bodyPr>
            <a:normAutofit/>
          </a:bodyPr>
          <a:lstStyle/>
          <a:p>
            <a:r>
              <a:rPr lang="en-GB" dirty="0" smtClean="0">
                <a:solidFill>
                  <a:srgbClr val="00B050"/>
                </a:solidFill>
                <a:latin typeface="Gulim" panose="020B0600000101010101" pitchFamily="34" charset="-127"/>
                <a:ea typeface="Gulim" panose="020B0600000101010101" pitchFamily="34" charset="-127"/>
              </a:rPr>
              <a:t>What Total Communication means</a:t>
            </a:r>
          </a:p>
          <a:p>
            <a:r>
              <a:rPr lang="en-GB" dirty="0" smtClean="0">
                <a:solidFill>
                  <a:srgbClr val="00B050"/>
                </a:solidFill>
                <a:latin typeface="Gulim" panose="020B0600000101010101" pitchFamily="34" charset="-127"/>
                <a:ea typeface="Gulim" panose="020B0600000101010101" pitchFamily="34" charset="-127"/>
              </a:rPr>
              <a:t>Why communication is so important</a:t>
            </a:r>
          </a:p>
          <a:p>
            <a:r>
              <a:rPr lang="en-GB" dirty="0" smtClean="0">
                <a:solidFill>
                  <a:srgbClr val="00B050"/>
                </a:solidFill>
                <a:latin typeface="Gulim" panose="020B0600000101010101" pitchFamily="34" charset="-127"/>
                <a:ea typeface="Gulim" panose="020B0600000101010101" pitchFamily="34" charset="-127"/>
              </a:rPr>
              <a:t>What is receptive &amp; expressive language</a:t>
            </a:r>
          </a:p>
          <a:p>
            <a:r>
              <a:rPr lang="en-GB" dirty="0" smtClean="0">
                <a:solidFill>
                  <a:srgbClr val="00B050"/>
                </a:solidFill>
                <a:latin typeface="Gulim" panose="020B0600000101010101" pitchFamily="34" charset="-127"/>
                <a:ea typeface="Gulim" panose="020B0600000101010101" pitchFamily="34" charset="-127"/>
              </a:rPr>
              <a:t>How you </a:t>
            </a:r>
            <a:r>
              <a:rPr lang="en-GB" dirty="0">
                <a:solidFill>
                  <a:srgbClr val="00B050"/>
                </a:solidFill>
                <a:latin typeface="Gulim" panose="020B0600000101010101" pitchFamily="34" charset="-127"/>
                <a:ea typeface="Gulim" panose="020B0600000101010101" pitchFamily="34" charset="-127"/>
              </a:rPr>
              <a:t>might want to support your son or daughter with their receptive and </a:t>
            </a:r>
            <a:r>
              <a:rPr lang="en-GB" dirty="0" smtClean="0">
                <a:solidFill>
                  <a:srgbClr val="00B050"/>
                </a:solidFill>
                <a:latin typeface="Gulim" panose="020B0600000101010101" pitchFamily="34" charset="-127"/>
                <a:ea typeface="Gulim" panose="020B0600000101010101" pitchFamily="34" charset="-127"/>
              </a:rPr>
              <a:t>expressive language at home.</a:t>
            </a:r>
            <a:endParaRPr lang="en-GB" dirty="0">
              <a:solidFill>
                <a:srgbClr val="00B050"/>
              </a:solidFill>
              <a:latin typeface="Gulim" panose="020B0600000101010101" pitchFamily="34" charset="-127"/>
              <a:ea typeface="Gulim" panose="020B0600000101010101" pitchFamily="34" charset="-127"/>
            </a:endParaRPr>
          </a:p>
        </p:txBody>
      </p:sp>
      <p:sp>
        <p:nvSpPr>
          <p:cNvPr id="4" name="5-Point Star 3"/>
          <p:cNvSpPr/>
          <p:nvPr/>
        </p:nvSpPr>
        <p:spPr>
          <a:xfrm>
            <a:off x="902127" y="5928206"/>
            <a:ext cx="358140" cy="3581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5-Point Star 4"/>
          <p:cNvSpPr/>
          <p:nvPr/>
        </p:nvSpPr>
        <p:spPr>
          <a:xfrm>
            <a:off x="1259632" y="5373216"/>
            <a:ext cx="914400" cy="914400"/>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5-Point Star 5"/>
          <p:cNvSpPr/>
          <p:nvPr/>
        </p:nvSpPr>
        <p:spPr>
          <a:xfrm>
            <a:off x="354122" y="5381471"/>
            <a:ext cx="577850" cy="548640"/>
          </a:xfrm>
          <a:prstGeom prst="star5">
            <a:avLst/>
          </a:prstGeom>
          <a:solidFill>
            <a:srgbClr val="FB858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2077617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5">
                    <a:lumMod val="75000"/>
                  </a:schemeClr>
                </a:solidFill>
                <a:latin typeface="Gulim" panose="020B0600000101010101" pitchFamily="34" charset="-127"/>
                <a:ea typeface="Gulim" panose="020B0600000101010101" pitchFamily="34" charset="-127"/>
              </a:rPr>
              <a:t>A Little Ice Breaker!</a:t>
            </a:r>
            <a:endParaRPr lang="en-GB" b="1" dirty="0">
              <a:solidFill>
                <a:schemeClr val="accent5">
                  <a:lumMod val="75000"/>
                </a:schemeClr>
              </a:solidFill>
              <a:latin typeface="Gulim" panose="020B0600000101010101" pitchFamily="34" charset="-127"/>
              <a:ea typeface="Gulim" panose="020B0600000101010101" pitchFamily="34" charset="-127"/>
            </a:endParaRPr>
          </a:p>
        </p:txBody>
      </p:sp>
      <p:sp>
        <p:nvSpPr>
          <p:cNvPr id="3" name="Content Placeholder 2"/>
          <p:cNvSpPr>
            <a:spLocks noGrp="1"/>
          </p:cNvSpPr>
          <p:nvPr>
            <p:ph idx="1"/>
          </p:nvPr>
        </p:nvSpPr>
        <p:spPr>
          <a:xfrm>
            <a:off x="457200" y="1600200"/>
            <a:ext cx="8229600" cy="4781128"/>
          </a:xfrm>
        </p:spPr>
        <p:txBody>
          <a:bodyPr>
            <a:normAutofit fontScale="70000" lnSpcReduction="20000"/>
          </a:bodyPr>
          <a:lstStyle/>
          <a:p>
            <a:pPr>
              <a:lnSpc>
                <a:spcPct val="170000"/>
              </a:lnSpc>
            </a:pPr>
            <a:r>
              <a:rPr lang="en-GB" sz="3000" dirty="0" smtClean="0">
                <a:solidFill>
                  <a:srgbClr val="00B050"/>
                </a:solidFill>
                <a:latin typeface="Gulim" panose="020B0600000101010101" pitchFamily="34" charset="-127"/>
                <a:ea typeface="Gulim" panose="020B0600000101010101" pitchFamily="34" charset="-127"/>
              </a:rPr>
              <a:t>Get into pairs</a:t>
            </a:r>
          </a:p>
          <a:p>
            <a:pPr>
              <a:lnSpc>
                <a:spcPct val="170000"/>
              </a:lnSpc>
            </a:pPr>
            <a:r>
              <a:rPr lang="en-GB" sz="3000" dirty="0" smtClean="0">
                <a:solidFill>
                  <a:srgbClr val="00B050"/>
                </a:solidFill>
                <a:latin typeface="Gulim" panose="020B0600000101010101" pitchFamily="34" charset="-127"/>
                <a:ea typeface="Gulim" panose="020B0600000101010101" pitchFamily="34" charset="-127"/>
              </a:rPr>
              <a:t>One person will be drawing, the other will be the communicator</a:t>
            </a:r>
          </a:p>
          <a:p>
            <a:pPr>
              <a:lnSpc>
                <a:spcPct val="170000"/>
              </a:lnSpc>
            </a:pPr>
            <a:r>
              <a:rPr lang="en-GB" sz="3000" dirty="0" smtClean="0">
                <a:solidFill>
                  <a:srgbClr val="00B050"/>
                </a:solidFill>
                <a:latin typeface="Gulim" panose="020B0600000101010101" pitchFamily="34" charset="-127"/>
                <a:ea typeface="Gulim" panose="020B0600000101010101" pitchFamily="34" charset="-127"/>
              </a:rPr>
              <a:t>Both of you imagine you don’t understand or use speech, reading or writing.</a:t>
            </a:r>
          </a:p>
          <a:p>
            <a:pPr>
              <a:lnSpc>
                <a:spcPct val="170000"/>
              </a:lnSpc>
            </a:pPr>
            <a:r>
              <a:rPr lang="en-GB" sz="3000" dirty="0" smtClean="0">
                <a:solidFill>
                  <a:srgbClr val="00B050"/>
                </a:solidFill>
                <a:latin typeface="Gulim" panose="020B0600000101010101" pitchFamily="34" charset="-127"/>
                <a:ea typeface="Gulim" panose="020B0600000101010101" pitchFamily="34" charset="-127"/>
              </a:rPr>
              <a:t>The communicator will face the board, the drawer will face the other way.</a:t>
            </a:r>
          </a:p>
          <a:p>
            <a:pPr>
              <a:lnSpc>
                <a:spcPct val="170000"/>
              </a:lnSpc>
            </a:pPr>
            <a:r>
              <a:rPr lang="en-GB" sz="3000" dirty="0" smtClean="0">
                <a:solidFill>
                  <a:srgbClr val="00B050"/>
                </a:solidFill>
                <a:latin typeface="Gulim" panose="020B0600000101010101" pitchFamily="34" charset="-127"/>
                <a:ea typeface="Gulim" panose="020B0600000101010101" pitchFamily="34" charset="-127"/>
              </a:rPr>
              <a:t>The communicator is going to describe a picture and the drawer will draw it! You have a couple of minutes!</a:t>
            </a:r>
          </a:p>
          <a:p>
            <a:endParaRPr lang="en-GB" dirty="0"/>
          </a:p>
        </p:txBody>
      </p:sp>
      <p:sp>
        <p:nvSpPr>
          <p:cNvPr id="4" name="5-Point Star 3"/>
          <p:cNvSpPr/>
          <p:nvPr/>
        </p:nvSpPr>
        <p:spPr>
          <a:xfrm>
            <a:off x="990630" y="1135037"/>
            <a:ext cx="358140" cy="3581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5-Point Star 4"/>
          <p:cNvSpPr/>
          <p:nvPr/>
        </p:nvSpPr>
        <p:spPr>
          <a:xfrm>
            <a:off x="1169700" y="188640"/>
            <a:ext cx="914400" cy="914400"/>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5-Point Star 5"/>
          <p:cNvSpPr/>
          <p:nvPr/>
        </p:nvSpPr>
        <p:spPr>
          <a:xfrm>
            <a:off x="251520" y="371520"/>
            <a:ext cx="577850" cy="548640"/>
          </a:xfrm>
          <a:prstGeom prst="star5">
            <a:avLst/>
          </a:prstGeom>
          <a:solidFill>
            <a:srgbClr val="FB858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169282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294967295"/>
          </p:nvPr>
        </p:nvPicPr>
        <p:blipFill rotWithShape="1">
          <a:blip r:embed="rId3">
            <a:extLst>
              <a:ext uri="{28A0092B-C50C-407E-A947-70E740481C1C}">
                <a14:useLocalDpi xmlns:a14="http://schemas.microsoft.com/office/drawing/2010/main" val="0"/>
              </a:ext>
            </a:extLst>
          </a:blip>
          <a:srcRect b="11820"/>
          <a:stretch/>
        </p:blipFill>
        <p:spPr>
          <a:xfrm>
            <a:off x="395536" y="1268760"/>
            <a:ext cx="8342800" cy="4425355"/>
          </a:xfrm>
          <a:prstGeom prst="rect">
            <a:avLst/>
          </a:prstGeom>
        </p:spPr>
      </p:pic>
    </p:spTree>
    <p:extLst>
      <p:ext uri="{BB962C8B-B14F-4D97-AF65-F5344CB8AC3E}">
        <p14:creationId xmlns:p14="http://schemas.microsoft.com/office/powerpoint/2010/main" val="3144010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GB" dirty="0" smtClean="0">
              <a:solidFill>
                <a:srgbClr val="00B050"/>
              </a:solidFill>
              <a:latin typeface="Gulim" panose="020B0600000101010101" pitchFamily="34" charset="-127"/>
              <a:ea typeface="Gulim" panose="020B0600000101010101" pitchFamily="34" charset="-127"/>
            </a:endParaRPr>
          </a:p>
          <a:p>
            <a:pPr marL="0" indent="0" algn="ctr">
              <a:buNone/>
            </a:pPr>
            <a:r>
              <a:rPr lang="en-GB" b="1" dirty="0" smtClean="0">
                <a:solidFill>
                  <a:srgbClr val="00B050"/>
                </a:solidFill>
                <a:latin typeface="Gulim" panose="020B0600000101010101" pitchFamily="34" charset="-127"/>
                <a:ea typeface="Gulim" panose="020B0600000101010101" pitchFamily="34" charset="-127"/>
              </a:rPr>
              <a:t>How did that feel?</a:t>
            </a:r>
            <a:br>
              <a:rPr lang="en-GB" b="1" dirty="0" smtClean="0">
                <a:solidFill>
                  <a:srgbClr val="00B050"/>
                </a:solidFill>
                <a:latin typeface="Gulim" panose="020B0600000101010101" pitchFamily="34" charset="-127"/>
                <a:ea typeface="Gulim" panose="020B0600000101010101" pitchFamily="34" charset="-127"/>
              </a:rPr>
            </a:br>
            <a:r>
              <a:rPr lang="en-GB" b="1" dirty="0" smtClean="0">
                <a:solidFill>
                  <a:srgbClr val="00B050"/>
                </a:solidFill>
                <a:latin typeface="Gulim" panose="020B0600000101010101" pitchFamily="34" charset="-127"/>
                <a:ea typeface="Gulim" panose="020B0600000101010101" pitchFamily="34" charset="-127"/>
              </a:rPr>
              <a:t/>
            </a:r>
            <a:br>
              <a:rPr lang="en-GB" b="1" dirty="0" smtClean="0">
                <a:solidFill>
                  <a:srgbClr val="00B050"/>
                </a:solidFill>
                <a:latin typeface="Gulim" panose="020B0600000101010101" pitchFamily="34" charset="-127"/>
                <a:ea typeface="Gulim" panose="020B0600000101010101" pitchFamily="34" charset="-127"/>
              </a:rPr>
            </a:br>
            <a:r>
              <a:rPr lang="en-GB" b="1" dirty="0" smtClean="0">
                <a:solidFill>
                  <a:srgbClr val="00B050"/>
                </a:solidFill>
                <a:latin typeface="Gulim" panose="020B0600000101010101" pitchFamily="34" charset="-127"/>
                <a:ea typeface="Gulim" panose="020B0600000101010101" pitchFamily="34" charset="-127"/>
              </a:rPr>
              <a:t>How did you communicate?</a:t>
            </a:r>
            <a:endParaRPr lang="en-GB" b="1" dirty="0">
              <a:latin typeface="Gulim" panose="020B0600000101010101" pitchFamily="34" charset="-127"/>
              <a:ea typeface="Gulim" panose="020B0600000101010101" pitchFamily="34" charset="-127"/>
            </a:endParaRPr>
          </a:p>
        </p:txBody>
      </p:sp>
      <p:sp>
        <p:nvSpPr>
          <p:cNvPr id="4" name="5-Point Star 3"/>
          <p:cNvSpPr/>
          <p:nvPr/>
        </p:nvSpPr>
        <p:spPr>
          <a:xfrm>
            <a:off x="843303" y="888916"/>
            <a:ext cx="358140" cy="3581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5-Point Star 4"/>
          <p:cNvSpPr/>
          <p:nvPr/>
        </p:nvSpPr>
        <p:spPr>
          <a:xfrm>
            <a:off x="1259632" y="332656"/>
            <a:ext cx="914400" cy="914400"/>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5-Point Star 5"/>
          <p:cNvSpPr/>
          <p:nvPr/>
        </p:nvSpPr>
        <p:spPr>
          <a:xfrm>
            <a:off x="453085" y="156646"/>
            <a:ext cx="577850" cy="548640"/>
          </a:xfrm>
          <a:prstGeom prst="star5">
            <a:avLst/>
          </a:prstGeom>
          <a:solidFill>
            <a:srgbClr val="FB858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34703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5">
                    <a:lumMod val="75000"/>
                  </a:schemeClr>
                </a:solidFill>
                <a:latin typeface="Gulim" panose="020B0600000101010101" pitchFamily="34" charset="-127"/>
                <a:ea typeface="Gulim" panose="020B0600000101010101" pitchFamily="34" charset="-127"/>
              </a:rPr>
              <a:t>What is communication?</a:t>
            </a:r>
            <a:endParaRPr lang="en-GB" b="1" dirty="0">
              <a:solidFill>
                <a:schemeClr val="accent5">
                  <a:lumMod val="75000"/>
                </a:schemeClr>
              </a:solidFill>
              <a:latin typeface="Gulim" panose="020B0600000101010101" pitchFamily="34" charset="-127"/>
              <a:ea typeface="Gulim" panose="020B0600000101010101" pitchFamily="34" charset="-127"/>
            </a:endParaRPr>
          </a:p>
        </p:txBody>
      </p:sp>
      <p:sp>
        <p:nvSpPr>
          <p:cNvPr id="3" name="Content Placeholder 2"/>
          <p:cNvSpPr>
            <a:spLocks noGrp="1"/>
          </p:cNvSpPr>
          <p:nvPr>
            <p:ph idx="1"/>
          </p:nvPr>
        </p:nvSpPr>
        <p:spPr>
          <a:xfrm>
            <a:off x="395536" y="1628800"/>
            <a:ext cx="8229600" cy="4935770"/>
          </a:xfrm>
        </p:spPr>
        <p:txBody>
          <a:bodyPr>
            <a:normAutofit fontScale="85000" lnSpcReduction="20000"/>
          </a:bodyPr>
          <a:lstStyle/>
          <a:p>
            <a:pPr marL="0" indent="0" algn="ctr">
              <a:buNone/>
            </a:pPr>
            <a:r>
              <a:rPr lang="en-US" b="1" dirty="0" smtClean="0">
                <a:solidFill>
                  <a:srgbClr val="00B050"/>
                </a:solidFill>
                <a:latin typeface="Gulim" panose="020B0600000101010101" pitchFamily="34" charset="-127"/>
                <a:ea typeface="Gulim" panose="020B0600000101010101" pitchFamily="34" charset="-127"/>
              </a:rPr>
              <a:t>Communication is how we interact with others. It incorporates: </a:t>
            </a:r>
            <a:endParaRPr lang="en-GB" b="1" dirty="0" smtClean="0">
              <a:solidFill>
                <a:srgbClr val="00B050"/>
              </a:solidFill>
              <a:latin typeface="Gulim" panose="020B0600000101010101" pitchFamily="34" charset="-127"/>
              <a:ea typeface="Gulim" panose="020B0600000101010101" pitchFamily="34" charset="-127"/>
            </a:endParaRPr>
          </a:p>
          <a:p>
            <a:pPr marL="0" indent="0" algn="ctr">
              <a:buNone/>
            </a:pPr>
            <a:endParaRPr lang="en-GB" b="1" dirty="0" smtClean="0">
              <a:solidFill>
                <a:srgbClr val="00B050"/>
              </a:solidFill>
              <a:latin typeface="Gulim" panose="020B0600000101010101" pitchFamily="34" charset="-127"/>
              <a:ea typeface="Gulim" panose="020B0600000101010101" pitchFamily="34" charset="-127"/>
            </a:endParaRPr>
          </a:p>
          <a:p>
            <a:pPr algn="ctr">
              <a:lnSpc>
                <a:spcPct val="160000"/>
              </a:lnSpc>
            </a:pPr>
            <a:r>
              <a:rPr lang="en-US" b="1" dirty="0" smtClean="0">
                <a:solidFill>
                  <a:srgbClr val="00B050"/>
                </a:solidFill>
                <a:latin typeface="Gulim" panose="020B0600000101010101" pitchFamily="34" charset="-127"/>
                <a:ea typeface="Gulim" panose="020B0600000101010101" pitchFamily="34" charset="-127"/>
              </a:rPr>
              <a:t>The use of non-verbal methods e.g. listening, looking, facial expression, body language.</a:t>
            </a:r>
            <a:endParaRPr lang="en-GB" b="1" dirty="0" smtClean="0">
              <a:solidFill>
                <a:srgbClr val="00B050"/>
              </a:solidFill>
              <a:latin typeface="Gulim" panose="020B0600000101010101" pitchFamily="34" charset="-127"/>
              <a:ea typeface="Gulim" panose="020B0600000101010101" pitchFamily="34" charset="-127"/>
            </a:endParaRPr>
          </a:p>
          <a:p>
            <a:pPr algn="ctr">
              <a:lnSpc>
                <a:spcPct val="160000"/>
              </a:lnSpc>
            </a:pPr>
            <a:r>
              <a:rPr lang="en-US" b="1" dirty="0" smtClean="0">
                <a:solidFill>
                  <a:srgbClr val="00B050"/>
                </a:solidFill>
                <a:latin typeface="Gulim" panose="020B0600000101010101" pitchFamily="34" charset="-127"/>
                <a:ea typeface="Gulim" panose="020B0600000101010101" pitchFamily="34" charset="-127"/>
              </a:rPr>
              <a:t>How we understand others and the world around us (receptive skills)</a:t>
            </a:r>
            <a:endParaRPr lang="en-GB" b="1" dirty="0" smtClean="0">
              <a:solidFill>
                <a:srgbClr val="00B050"/>
              </a:solidFill>
              <a:latin typeface="Gulim" panose="020B0600000101010101" pitchFamily="34" charset="-127"/>
              <a:ea typeface="Gulim" panose="020B0600000101010101" pitchFamily="34" charset="-127"/>
            </a:endParaRPr>
          </a:p>
          <a:p>
            <a:pPr algn="ctr">
              <a:lnSpc>
                <a:spcPct val="160000"/>
              </a:lnSpc>
            </a:pPr>
            <a:r>
              <a:rPr lang="en-US" b="1" dirty="0" smtClean="0">
                <a:solidFill>
                  <a:srgbClr val="00B050"/>
                </a:solidFill>
                <a:latin typeface="Gulim" panose="020B0600000101010101" pitchFamily="34" charset="-127"/>
                <a:ea typeface="Gulim" panose="020B0600000101010101" pitchFamily="34" charset="-127"/>
              </a:rPr>
              <a:t>How we make ourselves understood (expression)</a:t>
            </a:r>
            <a:endParaRPr lang="en-GB" b="1" dirty="0" smtClean="0">
              <a:solidFill>
                <a:srgbClr val="00B050"/>
              </a:solidFill>
              <a:latin typeface="Gulim" panose="020B0600000101010101" pitchFamily="34" charset="-127"/>
              <a:ea typeface="Gulim" panose="020B0600000101010101" pitchFamily="34" charset="-127"/>
            </a:endParaRPr>
          </a:p>
          <a:p>
            <a:pPr marL="0" indent="0">
              <a:buNone/>
            </a:pPr>
            <a:endParaRPr lang="en-GB" dirty="0">
              <a:solidFill>
                <a:srgbClr val="00B050"/>
              </a:solidFill>
              <a:latin typeface="Gulim" panose="020B0600000101010101" pitchFamily="34" charset="-127"/>
              <a:ea typeface="Gulim" panose="020B0600000101010101" pitchFamily="34" charset="-127"/>
            </a:endParaRPr>
          </a:p>
        </p:txBody>
      </p:sp>
      <p:sp>
        <p:nvSpPr>
          <p:cNvPr id="4" name="5-Point Star 3"/>
          <p:cNvSpPr/>
          <p:nvPr/>
        </p:nvSpPr>
        <p:spPr>
          <a:xfrm>
            <a:off x="780495" y="461518"/>
            <a:ext cx="358140" cy="3581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5-Point Star 4"/>
          <p:cNvSpPr/>
          <p:nvPr/>
        </p:nvSpPr>
        <p:spPr>
          <a:xfrm>
            <a:off x="45165" y="665272"/>
            <a:ext cx="914400" cy="914400"/>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5-Point Star 5"/>
          <p:cNvSpPr/>
          <p:nvPr/>
        </p:nvSpPr>
        <p:spPr>
          <a:xfrm>
            <a:off x="175478" y="91948"/>
            <a:ext cx="577850" cy="548640"/>
          </a:xfrm>
          <a:prstGeom prst="star5">
            <a:avLst/>
          </a:prstGeom>
          <a:solidFill>
            <a:srgbClr val="FB858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53464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5">
                    <a:lumMod val="75000"/>
                  </a:schemeClr>
                </a:solidFill>
                <a:latin typeface="Gulim" panose="020B0600000101010101" pitchFamily="34" charset="-127"/>
                <a:ea typeface="Gulim" panose="020B0600000101010101" pitchFamily="34" charset="-127"/>
              </a:rPr>
              <a:t>Total Communication</a:t>
            </a:r>
            <a:endParaRPr lang="en-GB" b="1" dirty="0">
              <a:solidFill>
                <a:schemeClr val="accent5">
                  <a:lumMod val="75000"/>
                </a:schemeClr>
              </a:solidFill>
              <a:latin typeface="Gulim" panose="020B0600000101010101" pitchFamily="34" charset="-127"/>
              <a:ea typeface="Gulim" panose="020B0600000101010101" pitchFamily="34" charset="-127"/>
            </a:endParaRPr>
          </a:p>
        </p:txBody>
      </p:sp>
      <p:sp>
        <p:nvSpPr>
          <p:cNvPr id="3" name="Content Placeholder 2"/>
          <p:cNvSpPr>
            <a:spLocks noGrp="1"/>
          </p:cNvSpPr>
          <p:nvPr>
            <p:ph idx="1"/>
          </p:nvPr>
        </p:nvSpPr>
        <p:spPr>
          <a:xfrm>
            <a:off x="396429" y="1340768"/>
            <a:ext cx="8290371" cy="5112568"/>
          </a:xfrm>
        </p:spPr>
        <p:txBody>
          <a:bodyPr>
            <a:noAutofit/>
          </a:bodyPr>
          <a:lstStyle/>
          <a:p>
            <a:pPr marL="0" indent="0" algn="ctr">
              <a:buNone/>
            </a:pPr>
            <a:r>
              <a:rPr lang="en-US" sz="2800" b="1" dirty="0" smtClean="0">
                <a:solidFill>
                  <a:srgbClr val="00B050"/>
                </a:solidFill>
                <a:latin typeface="Gulim" panose="020B0600000101010101" pitchFamily="34" charset="-127"/>
                <a:ea typeface="Gulim" panose="020B0600000101010101" pitchFamily="34" charset="-127"/>
              </a:rPr>
              <a:t>Total Communication is a communication philosophy- not a communication method and not at all a teaching method………Total Communication is an approach to create a successful and equal communication between human beings with different language perception and/or production…….To use Total Communication amounts to a willingness to use all available means in order to understand and be understood’.</a:t>
            </a:r>
            <a:r>
              <a:rPr lang="en-GB" sz="2800" b="1" dirty="0" smtClean="0">
                <a:solidFill>
                  <a:srgbClr val="00B050"/>
                </a:solidFill>
                <a:latin typeface="Gulim" panose="020B0600000101010101" pitchFamily="34" charset="-127"/>
                <a:ea typeface="Gulim" panose="020B0600000101010101" pitchFamily="34" charset="-127"/>
              </a:rPr>
              <a:t/>
            </a:r>
            <a:br>
              <a:rPr lang="en-GB" sz="2800" b="1" dirty="0" smtClean="0">
                <a:solidFill>
                  <a:srgbClr val="00B050"/>
                </a:solidFill>
                <a:latin typeface="Gulim" panose="020B0600000101010101" pitchFamily="34" charset="-127"/>
                <a:ea typeface="Gulim" panose="020B0600000101010101" pitchFamily="34" charset="-127"/>
              </a:rPr>
            </a:br>
            <a:r>
              <a:rPr lang="en-US" sz="2800" b="1" dirty="0" smtClean="0">
                <a:solidFill>
                  <a:srgbClr val="00B050"/>
                </a:solidFill>
                <a:latin typeface="Gulim" panose="020B0600000101010101" pitchFamily="34" charset="-127"/>
                <a:ea typeface="Gulim" panose="020B0600000101010101" pitchFamily="34" charset="-127"/>
              </a:rPr>
              <a:t>(Hansen)</a:t>
            </a:r>
            <a:endParaRPr lang="en-GB" sz="2800" b="1" dirty="0">
              <a:latin typeface="Gulim" panose="020B0600000101010101" pitchFamily="34" charset="-127"/>
              <a:ea typeface="Gulim" panose="020B0600000101010101" pitchFamily="34" charset="-127"/>
            </a:endParaRPr>
          </a:p>
        </p:txBody>
      </p:sp>
      <p:sp>
        <p:nvSpPr>
          <p:cNvPr id="4" name="5-Point Star 3"/>
          <p:cNvSpPr/>
          <p:nvPr/>
        </p:nvSpPr>
        <p:spPr>
          <a:xfrm>
            <a:off x="506284" y="702837"/>
            <a:ext cx="358140" cy="3581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5-Point Star 4"/>
          <p:cNvSpPr/>
          <p:nvPr/>
        </p:nvSpPr>
        <p:spPr>
          <a:xfrm>
            <a:off x="832848" y="107925"/>
            <a:ext cx="914400" cy="914400"/>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5-Point Star 5"/>
          <p:cNvSpPr/>
          <p:nvPr/>
        </p:nvSpPr>
        <p:spPr>
          <a:xfrm>
            <a:off x="107504" y="97200"/>
            <a:ext cx="577850" cy="548640"/>
          </a:xfrm>
          <a:prstGeom prst="star5">
            <a:avLst/>
          </a:prstGeom>
          <a:solidFill>
            <a:srgbClr val="FB858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24836364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78698"/>
          </a:xfrm>
        </p:spPr>
        <p:txBody>
          <a:bodyPr/>
          <a:lstStyle/>
          <a:p>
            <a:r>
              <a:rPr lang="en-GB" b="1" dirty="0" smtClean="0">
                <a:solidFill>
                  <a:srgbClr val="00B0F0"/>
                </a:solidFill>
                <a:latin typeface="Gulim" panose="020B0600000101010101" pitchFamily="34" charset="-127"/>
                <a:ea typeface="Gulim" panose="020B0600000101010101" pitchFamily="34" charset="-127"/>
              </a:rPr>
              <a:t>Understanding</a:t>
            </a:r>
            <a:br>
              <a:rPr lang="en-GB" b="1" dirty="0" smtClean="0">
                <a:solidFill>
                  <a:srgbClr val="00B0F0"/>
                </a:solidFill>
                <a:latin typeface="Gulim" panose="020B0600000101010101" pitchFamily="34" charset="-127"/>
                <a:ea typeface="Gulim" panose="020B0600000101010101" pitchFamily="34" charset="-127"/>
              </a:rPr>
            </a:br>
            <a:r>
              <a:rPr lang="en-GB" b="1" dirty="0">
                <a:solidFill>
                  <a:srgbClr val="00B0F0"/>
                </a:solidFill>
                <a:latin typeface="Gulim" panose="020B0600000101010101" pitchFamily="34" charset="-127"/>
                <a:ea typeface="Gulim" panose="020B0600000101010101" pitchFamily="34" charset="-127"/>
              </a:rPr>
              <a:t/>
            </a:r>
            <a:br>
              <a:rPr lang="en-GB" b="1" dirty="0">
                <a:solidFill>
                  <a:srgbClr val="00B0F0"/>
                </a:solidFill>
                <a:latin typeface="Gulim" panose="020B0600000101010101" pitchFamily="34" charset="-127"/>
                <a:ea typeface="Gulim" panose="020B0600000101010101" pitchFamily="34" charset="-127"/>
              </a:rPr>
            </a:br>
            <a:r>
              <a:rPr lang="en-GB" b="1" dirty="0" smtClean="0">
                <a:solidFill>
                  <a:srgbClr val="00B050"/>
                </a:solidFill>
                <a:latin typeface="Gulim" panose="020B0600000101010101" pitchFamily="34" charset="-127"/>
                <a:ea typeface="Gulim" panose="020B0600000101010101" pitchFamily="34" charset="-127"/>
              </a:rPr>
              <a:t/>
            </a:r>
            <a:br>
              <a:rPr lang="en-GB" b="1" dirty="0" smtClean="0">
                <a:solidFill>
                  <a:srgbClr val="00B050"/>
                </a:solidFill>
                <a:latin typeface="Gulim" panose="020B0600000101010101" pitchFamily="34" charset="-127"/>
                <a:ea typeface="Gulim" panose="020B0600000101010101" pitchFamily="34" charset="-127"/>
              </a:rPr>
            </a:br>
            <a:r>
              <a:rPr lang="en-GB" b="1" dirty="0" smtClean="0">
                <a:solidFill>
                  <a:srgbClr val="00B050"/>
                </a:solidFill>
                <a:latin typeface="Gulim" panose="020B0600000101010101" pitchFamily="34" charset="-127"/>
                <a:ea typeface="Gulim" panose="020B0600000101010101" pitchFamily="34" charset="-127"/>
              </a:rPr>
              <a:t>Total Communication</a:t>
            </a:r>
            <a:br>
              <a:rPr lang="en-GB" b="1" dirty="0" smtClean="0">
                <a:solidFill>
                  <a:srgbClr val="00B050"/>
                </a:solidFill>
                <a:latin typeface="Gulim" panose="020B0600000101010101" pitchFamily="34" charset="-127"/>
                <a:ea typeface="Gulim" panose="020B0600000101010101" pitchFamily="34" charset="-127"/>
              </a:rPr>
            </a:br>
            <a:r>
              <a:rPr lang="en-GB" b="1" dirty="0" smtClean="0">
                <a:solidFill>
                  <a:srgbClr val="00B050"/>
                </a:solidFill>
                <a:latin typeface="Gulim" panose="020B0600000101010101" pitchFamily="34" charset="-127"/>
                <a:ea typeface="Gulim" panose="020B0600000101010101" pitchFamily="34" charset="-127"/>
              </a:rPr>
              <a:t/>
            </a:r>
            <a:br>
              <a:rPr lang="en-GB" b="1" dirty="0" smtClean="0">
                <a:solidFill>
                  <a:srgbClr val="00B050"/>
                </a:solidFill>
                <a:latin typeface="Gulim" panose="020B0600000101010101" pitchFamily="34" charset="-127"/>
                <a:ea typeface="Gulim" panose="020B0600000101010101" pitchFamily="34" charset="-127"/>
              </a:rPr>
            </a:br>
            <a:r>
              <a:rPr lang="en-GB" b="1" dirty="0">
                <a:solidFill>
                  <a:srgbClr val="00B050"/>
                </a:solidFill>
                <a:latin typeface="Gulim" panose="020B0600000101010101" pitchFamily="34" charset="-127"/>
                <a:ea typeface="Gulim" panose="020B0600000101010101" pitchFamily="34" charset="-127"/>
              </a:rPr>
              <a:t/>
            </a:r>
            <a:br>
              <a:rPr lang="en-GB" b="1" dirty="0">
                <a:solidFill>
                  <a:srgbClr val="00B050"/>
                </a:solidFill>
                <a:latin typeface="Gulim" panose="020B0600000101010101" pitchFamily="34" charset="-127"/>
                <a:ea typeface="Gulim" panose="020B0600000101010101" pitchFamily="34" charset="-127"/>
              </a:rPr>
            </a:br>
            <a:r>
              <a:rPr lang="en-GB" b="1" dirty="0" smtClean="0">
                <a:solidFill>
                  <a:srgbClr val="7030A0"/>
                </a:solidFill>
                <a:latin typeface="Gulim" panose="020B0600000101010101" pitchFamily="34" charset="-127"/>
                <a:ea typeface="Gulim" panose="020B0600000101010101" pitchFamily="34" charset="-127"/>
              </a:rPr>
              <a:t>Expression</a:t>
            </a:r>
            <a:endParaRPr lang="en-GB" b="1" dirty="0">
              <a:solidFill>
                <a:srgbClr val="00B050"/>
              </a:solidFill>
              <a:latin typeface="Gulim" panose="020B0600000101010101" pitchFamily="34" charset="-127"/>
              <a:ea typeface="Gulim" panose="020B0600000101010101" pitchFamily="34" charset="-127"/>
            </a:endParaRPr>
          </a:p>
        </p:txBody>
      </p:sp>
      <p:sp>
        <p:nvSpPr>
          <p:cNvPr id="5" name="Double Brace 4"/>
          <p:cNvSpPr/>
          <p:nvPr/>
        </p:nvSpPr>
        <p:spPr>
          <a:xfrm>
            <a:off x="1331640" y="1259097"/>
            <a:ext cx="6614784" cy="4176464"/>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0114144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TotalTime>
  <Words>1464</Words>
  <Application>Microsoft Office PowerPoint</Application>
  <PresentationFormat>On-screen Show (4:3)</PresentationFormat>
  <Paragraphs>219</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This morning we’ll talk about...</vt:lpstr>
      <vt:lpstr>A Little Ice Breaker!</vt:lpstr>
      <vt:lpstr>PowerPoint Presentation</vt:lpstr>
      <vt:lpstr>PowerPoint Presentation</vt:lpstr>
      <vt:lpstr>What is communication?</vt:lpstr>
      <vt:lpstr>Total Communication</vt:lpstr>
      <vt:lpstr>Understanding   Total Communication   Expression</vt:lpstr>
      <vt:lpstr>So why is Communication important? </vt:lpstr>
      <vt:lpstr>‘Being able to communicate is the most important skill we need in life. Almost everything we do involves communication; everyday things such as personal care, getting basic needs met, learning, making friends and having fun rely on our ability to communicate with each other’ (Communication Trust)</vt:lpstr>
      <vt:lpstr>PowerPoint Presentation</vt:lpstr>
      <vt:lpstr>PowerPoint Presentation</vt:lpstr>
      <vt:lpstr>Receptive Language is</vt:lpstr>
      <vt:lpstr>PowerPoint Presentation</vt:lpstr>
      <vt:lpstr>The Communication Ladder</vt:lpstr>
      <vt:lpstr>PowerPoint Presentation</vt:lpstr>
      <vt:lpstr>Systems to support receptive language</vt:lpstr>
      <vt:lpstr>PowerPoint Presentation</vt:lpstr>
      <vt:lpstr>What is Expressive Language?</vt:lpstr>
      <vt:lpstr>PowerPoint Presentation</vt:lpstr>
      <vt:lpstr>PowerPoint Presentation</vt:lpstr>
      <vt:lpstr>The Communication Ladder</vt:lpstr>
      <vt:lpstr>Examples of systems to support expression..</vt:lpstr>
      <vt:lpstr>How to be super communication partners!</vt:lpstr>
      <vt:lpstr>Developing Communication enables children to……</vt:lpstr>
      <vt:lpstr>PowerPoint Presentation</vt:lpstr>
      <vt:lpstr>PowerPoint Presentation</vt:lpstr>
    </vt:vector>
  </TitlesOfParts>
  <Company>East Sussex County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26</cp:revision>
  <cp:lastPrinted>2018-05-15T15:40:50Z</cp:lastPrinted>
  <dcterms:created xsi:type="dcterms:W3CDTF">2018-05-07T18:00:58Z</dcterms:created>
  <dcterms:modified xsi:type="dcterms:W3CDTF">2018-05-15T15:44:16Z</dcterms:modified>
</cp:coreProperties>
</file>